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48" r:id="rId5"/>
  </p:sldMasterIdLst>
  <p:notesMasterIdLst>
    <p:notesMasterId r:id="rId63"/>
  </p:notesMasterIdLst>
  <p:sldIdLst>
    <p:sldId id="267" r:id="rId6"/>
    <p:sldId id="308" r:id="rId7"/>
    <p:sldId id="318" r:id="rId8"/>
    <p:sldId id="317" r:id="rId9"/>
    <p:sldId id="319" r:id="rId10"/>
    <p:sldId id="322" r:id="rId11"/>
    <p:sldId id="324" r:id="rId12"/>
    <p:sldId id="363" r:id="rId13"/>
    <p:sldId id="367" r:id="rId14"/>
    <p:sldId id="268" r:id="rId15"/>
    <p:sldId id="355" r:id="rId16"/>
    <p:sldId id="366" r:id="rId17"/>
    <p:sldId id="368" r:id="rId18"/>
    <p:sldId id="365" r:id="rId19"/>
    <p:sldId id="323" r:id="rId20"/>
    <p:sldId id="326" r:id="rId21"/>
    <p:sldId id="327" r:id="rId22"/>
    <p:sldId id="328" r:id="rId23"/>
    <p:sldId id="344" r:id="rId24"/>
    <p:sldId id="362" r:id="rId25"/>
    <p:sldId id="329" r:id="rId26"/>
    <p:sldId id="330" r:id="rId27"/>
    <p:sldId id="331" r:id="rId28"/>
    <p:sldId id="332" r:id="rId29"/>
    <p:sldId id="361" r:id="rId30"/>
    <p:sldId id="333" r:id="rId31"/>
    <p:sldId id="334" r:id="rId32"/>
    <p:sldId id="335" r:id="rId33"/>
    <p:sldId id="340" r:id="rId34"/>
    <p:sldId id="364" r:id="rId35"/>
    <p:sldId id="341" r:id="rId36"/>
    <p:sldId id="342" r:id="rId37"/>
    <p:sldId id="336" r:id="rId38"/>
    <p:sldId id="337" r:id="rId39"/>
    <p:sldId id="338" r:id="rId40"/>
    <p:sldId id="309" r:id="rId41"/>
    <p:sldId id="343" r:id="rId42"/>
    <p:sldId id="345" r:id="rId43"/>
    <p:sldId id="346" r:id="rId44"/>
    <p:sldId id="347" r:id="rId45"/>
    <p:sldId id="312" r:id="rId46"/>
    <p:sldId id="348" r:id="rId47"/>
    <p:sldId id="349" r:id="rId48"/>
    <p:sldId id="350" r:id="rId49"/>
    <p:sldId id="351" r:id="rId50"/>
    <p:sldId id="352" r:id="rId51"/>
    <p:sldId id="316" r:id="rId52"/>
    <p:sldId id="373" r:id="rId53"/>
    <p:sldId id="370" r:id="rId54"/>
    <p:sldId id="369" r:id="rId55"/>
    <p:sldId id="353" r:id="rId56"/>
    <p:sldId id="354" r:id="rId57"/>
    <p:sldId id="371" r:id="rId58"/>
    <p:sldId id="372" r:id="rId59"/>
    <p:sldId id="358" r:id="rId60"/>
    <p:sldId id="359" r:id="rId61"/>
    <p:sldId id="36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Harris" initials="SH" lastIdx="41" clrIdx="0">
    <p:extLst>
      <p:ext uri="{19B8F6BF-5375-455C-9EA6-DF929625EA0E}">
        <p15:presenceInfo xmlns:p15="http://schemas.microsoft.com/office/powerpoint/2012/main" userId="0f80172d88cf06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1A7D9"/>
    <a:srgbClr val="ACACAD"/>
    <a:srgbClr val="9D9D9F"/>
    <a:srgbClr val="9E9E9E"/>
    <a:srgbClr val="969697"/>
    <a:srgbClr val="9E9E9F"/>
    <a:srgbClr val="5F5F6A"/>
    <a:srgbClr val="636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4B2BD-9AC4-43CA-9171-6DD1480D7EC0}" v="95" dt="2023-07-11T00:33:49.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7"/>
    <p:restoredTop sz="95782"/>
  </p:normalViewPr>
  <p:slideViewPr>
    <p:cSldViewPr snapToGrid="0">
      <p:cViewPr varScale="1">
        <p:scale>
          <a:sx n="122" d="100"/>
          <a:sy n="122" d="100"/>
        </p:scale>
        <p:origin x="360"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 Lauren" userId="S::lauren.whittington@informa.com::aa322e87-e551-464b-a78e-04ddf8e9823a" providerId="AD" clId="Web-{1DA4B2BD-9AC4-43CA-9171-6DD1480D7EC0}"/>
    <pc:docChg chg="addSld delSld modSld sldOrd addMainMaster modMainMaster">
      <pc:chgData name="Heath, Lauren" userId="S::lauren.whittington@informa.com::aa322e87-e551-464b-a78e-04ddf8e9823a" providerId="AD" clId="Web-{1DA4B2BD-9AC4-43CA-9171-6DD1480D7EC0}" dt="2023-07-11T00:33:49.589" v="78"/>
      <pc:docMkLst>
        <pc:docMk/>
      </pc:docMkLst>
      <pc:sldChg chg="ord">
        <pc:chgData name="Heath, Lauren" userId="S::lauren.whittington@informa.com::aa322e87-e551-464b-a78e-04ddf8e9823a" providerId="AD" clId="Web-{1DA4B2BD-9AC4-43CA-9171-6DD1480D7EC0}" dt="2023-07-10T22:52:37.467" v="35"/>
        <pc:sldMkLst>
          <pc:docMk/>
          <pc:sldMk cId="3892582905" sldId="268"/>
        </pc:sldMkLst>
      </pc:sldChg>
      <pc:sldChg chg="modSp del">
        <pc:chgData name="Heath, Lauren" userId="S::lauren.whittington@informa.com::aa322e87-e551-464b-a78e-04ddf8e9823a" providerId="AD" clId="Web-{1DA4B2BD-9AC4-43CA-9171-6DD1480D7EC0}" dt="2023-07-10T22:53:32.078" v="62"/>
        <pc:sldMkLst>
          <pc:docMk/>
          <pc:sldMk cId="917717001" sldId="310"/>
        </pc:sldMkLst>
        <pc:spChg chg="mod">
          <ac:chgData name="Heath, Lauren" userId="S::lauren.whittington@informa.com::aa322e87-e551-464b-a78e-04ddf8e9823a" providerId="AD" clId="Web-{1DA4B2BD-9AC4-43CA-9171-6DD1480D7EC0}" dt="2023-07-10T22:53:08.421" v="37" actId="20577"/>
          <ac:spMkLst>
            <pc:docMk/>
            <pc:sldMk cId="917717001" sldId="310"/>
            <ac:spMk id="2" creationId="{E82B9950-8EBF-153D-D383-B1120DDACC6B}"/>
          </ac:spMkLst>
        </pc:spChg>
      </pc:sldChg>
      <pc:sldChg chg="del">
        <pc:chgData name="Heath, Lauren" userId="S::lauren.whittington@informa.com::aa322e87-e551-464b-a78e-04ddf8e9823a" providerId="AD" clId="Web-{1DA4B2BD-9AC4-43CA-9171-6DD1480D7EC0}" dt="2023-07-10T22:21:03.231" v="28"/>
        <pc:sldMkLst>
          <pc:docMk/>
          <pc:sldMk cId="981019128" sldId="311"/>
        </pc:sldMkLst>
      </pc:sldChg>
      <pc:sldChg chg="addSp delSp modSp">
        <pc:chgData name="Heath, Lauren" userId="S::lauren.whittington@informa.com::aa322e87-e551-464b-a78e-04ddf8e9823a" providerId="AD" clId="Web-{1DA4B2BD-9AC4-43CA-9171-6DD1480D7EC0}" dt="2023-07-11T00:21:09.336" v="74"/>
        <pc:sldMkLst>
          <pc:docMk/>
          <pc:sldMk cId="2077926009" sldId="316"/>
        </pc:sldMkLst>
        <pc:spChg chg="add del mod">
          <ac:chgData name="Heath, Lauren" userId="S::lauren.whittington@informa.com::aa322e87-e551-464b-a78e-04ddf8e9823a" providerId="AD" clId="Web-{1DA4B2BD-9AC4-43CA-9171-6DD1480D7EC0}" dt="2023-07-11T00:21:09.336" v="74"/>
          <ac:spMkLst>
            <pc:docMk/>
            <pc:sldMk cId="2077926009" sldId="316"/>
            <ac:spMk id="3" creationId="{C1DDE6CB-55CD-8FFC-53C1-903AD4A7A2C7}"/>
          </ac:spMkLst>
        </pc:spChg>
      </pc:sldChg>
      <pc:sldChg chg="del">
        <pc:chgData name="Heath, Lauren" userId="S::lauren.whittington@informa.com::aa322e87-e551-464b-a78e-04ddf8e9823a" providerId="AD" clId="Web-{1DA4B2BD-9AC4-43CA-9171-6DD1480D7EC0}" dt="2023-07-10T23:01:38.440" v="66"/>
        <pc:sldMkLst>
          <pc:docMk/>
          <pc:sldMk cId="1277615488" sldId="320"/>
        </pc:sldMkLst>
      </pc:sldChg>
      <pc:sldChg chg="del">
        <pc:chgData name="Heath, Lauren" userId="S::lauren.whittington@informa.com::aa322e87-e551-464b-a78e-04ddf8e9823a" providerId="AD" clId="Web-{1DA4B2BD-9AC4-43CA-9171-6DD1480D7EC0}" dt="2023-07-10T21:54:18.124" v="20"/>
        <pc:sldMkLst>
          <pc:docMk/>
          <pc:sldMk cId="2936306586" sldId="321"/>
        </pc:sldMkLst>
      </pc:sldChg>
      <pc:sldChg chg="modSp">
        <pc:chgData name="Heath, Lauren" userId="S::lauren.whittington@informa.com::aa322e87-e551-464b-a78e-04ddf8e9823a" providerId="AD" clId="Web-{1DA4B2BD-9AC4-43CA-9171-6DD1480D7EC0}" dt="2023-07-10T21:52:52.669" v="16" actId="20577"/>
        <pc:sldMkLst>
          <pc:docMk/>
          <pc:sldMk cId="2266684162" sldId="324"/>
        </pc:sldMkLst>
        <pc:spChg chg="mod">
          <ac:chgData name="Heath, Lauren" userId="S::lauren.whittington@informa.com::aa322e87-e551-464b-a78e-04ddf8e9823a" providerId="AD" clId="Web-{1DA4B2BD-9AC4-43CA-9171-6DD1480D7EC0}" dt="2023-07-10T21:52:49.856" v="11" actId="20577"/>
          <ac:spMkLst>
            <pc:docMk/>
            <pc:sldMk cId="2266684162" sldId="324"/>
            <ac:spMk id="3" creationId="{C873FB4E-24E4-BEC1-E9F3-85AF0D10145C}"/>
          </ac:spMkLst>
        </pc:spChg>
        <pc:spChg chg="mod">
          <ac:chgData name="Heath, Lauren" userId="S::lauren.whittington@informa.com::aa322e87-e551-464b-a78e-04ddf8e9823a" providerId="AD" clId="Web-{1DA4B2BD-9AC4-43CA-9171-6DD1480D7EC0}" dt="2023-07-10T21:52:39.075" v="4" actId="14100"/>
          <ac:spMkLst>
            <pc:docMk/>
            <pc:sldMk cId="2266684162" sldId="324"/>
            <ac:spMk id="9" creationId="{225E656D-D73E-132F-B6C9-7B9624AA680E}"/>
          </ac:spMkLst>
        </pc:spChg>
        <pc:spChg chg="mod">
          <ac:chgData name="Heath, Lauren" userId="S::lauren.whittington@informa.com::aa322e87-e551-464b-a78e-04ddf8e9823a" providerId="AD" clId="Web-{1DA4B2BD-9AC4-43CA-9171-6DD1480D7EC0}" dt="2023-07-10T21:52:52.669" v="16" actId="20577"/>
          <ac:spMkLst>
            <pc:docMk/>
            <pc:sldMk cId="2266684162" sldId="324"/>
            <ac:spMk id="11" creationId="{6B4A5F40-54A6-D631-080D-DBCE3D1ACE3F}"/>
          </ac:spMkLst>
        </pc:spChg>
      </pc:sldChg>
      <pc:sldChg chg="del">
        <pc:chgData name="Heath, Lauren" userId="S::lauren.whittington@informa.com::aa322e87-e551-464b-a78e-04ddf8e9823a" providerId="AD" clId="Web-{1DA4B2BD-9AC4-43CA-9171-6DD1480D7EC0}" dt="2023-07-10T21:52:55.950" v="17"/>
        <pc:sldMkLst>
          <pc:docMk/>
          <pc:sldMk cId="4043406268" sldId="325"/>
        </pc:sldMkLst>
      </pc:sldChg>
      <pc:sldChg chg="del">
        <pc:chgData name="Heath, Lauren" userId="S::lauren.whittington@informa.com::aa322e87-e551-464b-a78e-04ddf8e9823a" providerId="AD" clId="Web-{1DA4B2BD-9AC4-43CA-9171-6DD1480D7EC0}" dt="2023-07-10T22:20:00.932" v="21"/>
        <pc:sldMkLst>
          <pc:docMk/>
          <pc:sldMk cId="985323070" sldId="339"/>
        </pc:sldMkLst>
      </pc:sldChg>
      <pc:sldChg chg="ord">
        <pc:chgData name="Heath, Lauren" userId="S::lauren.whittington@informa.com::aa322e87-e551-464b-a78e-04ddf8e9823a" providerId="AD" clId="Web-{1DA4B2BD-9AC4-43CA-9171-6DD1480D7EC0}" dt="2023-07-10T22:20:31.026" v="25"/>
        <pc:sldMkLst>
          <pc:docMk/>
          <pc:sldMk cId="334647581" sldId="340"/>
        </pc:sldMkLst>
      </pc:sldChg>
      <pc:sldChg chg="ord">
        <pc:chgData name="Heath, Lauren" userId="S::lauren.whittington@informa.com::aa322e87-e551-464b-a78e-04ddf8e9823a" providerId="AD" clId="Web-{1DA4B2BD-9AC4-43CA-9171-6DD1480D7EC0}" dt="2023-07-10T22:20:31.026" v="24"/>
        <pc:sldMkLst>
          <pc:docMk/>
          <pc:sldMk cId="3369101608" sldId="341"/>
        </pc:sldMkLst>
      </pc:sldChg>
      <pc:sldChg chg="ord">
        <pc:chgData name="Heath, Lauren" userId="S::lauren.whittington@informa.com::aa322e87-e551-464b-a78e-04ddf8e9823a" providerId="AD" clId="Web-{1DA4B2BD-9AC4-43CA-9171-6DD1480D7EC0}" dt="2023-07-10T22:20:31.011" v="23"/>
        <pc:sldMkLst>
          <pc:docMk/>
          <pc:sldMk cId="3962126319" sldId="342"/>
        </pc:sldMkLst>
      </pc:sldChg>
      <pc:sldChg chg="ord">
        <pc:chgData name="Heath, Lauren" userId="S::lauren.whittington@informa.com::aa322e87-e551-464b-a78e-04ddf8e9823a" providerId="AD" clId="Web-{1DA4B2BD-9AC4-43CA-9171-6DD1480D7EC0}" dt="2023-07-10T22:20:56.480" v="27"/>
        <pc:sldMkLst>
          <pc:docMk/>
          <pc:sldMk cId="2367451798" sldId="344"/>
        </pc:sldMkLst>
      </pc:sldChg>
      <pc:sldChg chg="delSp modSp">
        <pc:chgData name="Heath, Lauren" userId="S::lauren.whittington@informa.com::aa322e87-e551-464b-a78e-04ddf8e9823a" providerId="AD" clId="Web-{1DA4B2BD-9AC4-43CA-9171-6DD1480D7EC0}" dt="2023-07-10T23:24:32.284" v="69"/>
        <pc:sldMkLst>
          <pc:docMk/>
          <pc:sldMk cId="2609704969" sldId="345"/>
        </pc:sldMkLst>
        <pc:spChg chg="topLvl">
          <ac:chgData name="Heath, Lauren" userId="S::lauren.whittington@informa.com::aa322e87-e551-464b-a78e-04ddf8e9823a" providerId="AD" clId="Web-{1DA4B2BD-9AC4-43CA-9171-6DD1480D7EC0}" dt="2023-07-10T23:24:32.284" v="69"/>
          <ac:spMkLst>
            <pc:docMk/>
            <pc:sldMk cId="2609704969" sldId="345"/>
            <ac:spMk id="10" creationId="{5284688E-AD56-E7AD-59CF-AA8792DEB367}"/>
          </ac:spMkLst>
        </pc:spChg>
        <pc:grpChg chg="del mod">
          <ac:chgData name="Heath, Lauren" userId="S::lauren.whittington@informa.com::aa322e87-e551-464b-a78e-04ddf8e9823a" providerId="AD" clId="Web-{1DA4B2BD-9AC4-43CA-9171-6DD1480D7EC0}" dt="2023-07-10T23:24:32.284" v="69"/>
          <ac:grpSpMkLst>
            <pc:docMk/>
            <pc:sldMk cId="2609704969" sldId="345"/>
            <ac:grpSpMk id="12" creationId="{28A6F357-96FD-7FA3-CC45-0096F033285E}"/>
          </ac:grpSpMkLst>
        </pc:grpChg>
        <pc:picChg chg="topLvl">
          <ac:chgData name="Heath, Lauren" userId="S::lauren.whittington@informa.com::aa322e87-e551-464b-a78e-04ddf8e9823a" providerId="AD" clId="Web-{1DA4B2BD-9AC4-43CA-9171-6DD1480D7EC0}" dt="2023-07-10T23:24:32.284" v="69"/>
          <ac:picMkLst>
            <pc:docMk/>
            <pc:sldMk cId="2609704969" sldId="345"/>
            <ac:picMk id="14" creationId="{68456627-E2B3-AFC6-EAF5-B43D55B0FB69}"/>
          </ac:picMkLst>
        </pc:picChg>
      </pc:sldChg>
      <pc:sldChg chg="ord">
        <pc:chgData name="Heath, Lauren" userId="S::lauren.whittington@informa.com::aa322e87-e551-464b-a78e-04ddf8e9823a" providerId="AD" clId="Web-{1DA4B2BD-9AC4-43CA-9171-6DD1480D7EC0}" dt="2023-07-10T22:52:37.467" v="34"/>
        <pc:sldMkLst>
          <pc:docMk/>
          <pc:sldMk cId="2724356254" sldId="355"/>
        </pc:sldMkLst>
      </pc:sldChg>
      <pc:sldChg chg="add">
        <pc:chgData name="Heath, Lauren" userId="S::lauren.whittington@informa.com::aa322e87-e551-464b-a78e-04ddf8e9823a" providerId="AD" clId="Web-{1DA4B2BD-9AC4-43CA-9171-6DD1480D7EC0}" dt="2023-07-10T21:53:23.841" v="18"/>
        <pc:sldMkLst>
          <pc:docMk/>
          <pc:sldMk cId="2488120926" sldId="362"/>
        </pc:sldMkLst>
      </pc:sldChg>
      <pc:sldChg chg="add">
        <pc:chgData name="Heath, Lauren" userId="S::lauren.whittington@informa.com::aa322e87-e551-464b-a78e-04ddf8e9823a" providerId="AD" clId="Web-{1DA4B2BD-9AC4-43CA-9171-6DD1480D7EC0}" dt="2023-07-10T21:54:10.655" v="19"/>
        <pc:sldMkLst>
          <pc:docMk/>
          <pc:sldMk cId="1113676772" sldId="363"/>
        </pc:sldMkLst>
      </pc:sldChg>
      <pc:sldChg chg="add">
        <pc:chgData name="Heath, Lauren" userId="S::lauren.whittington@informa.com::aa322e87-e551-464b-a78e-04ddf8e9823a" providerId="AD" clId="Web-{1DA4B2BD-9AC4-43CA-9171-6DD1480D7EC0}" dt="2023-07-10T22:22:55.734" v="29"/>
        <pc:sldMkLst>
          <pc:docMk/>
          <pc:sldMk cId="2077868951" sldId="364"/>
        </pc:sldMkLst>
      </pc:sldChg>
      <pc:sldChg chg="add replId">
        <pc:chgData name="Heath, Lauren" userId="S::lauren.whittington@informa.com::aa322e87-e551-464b-a78e-04ddf8e9823a" providerId="AD" clId="Web-{1DA4B2BD-9AC4-43CA-9171-6DD1480D7EC0}" dt="2023-07-10T22:52:14.372" v="30"/>
        <pc:sldMkLst>
          <pc:docMk/>
          <pc:sldMk cId="2441015977" sldId="365"/>
        </pc:sldMkLst>
      </pc:sldChg>
      <pc:sldChg chg="addSp delSp modSp add">
        <pc:chgData name="Heath, Lauren" userId="S::lauren.whittington@informa.com::aa322e87-e551-464b-a78e-04ddf8e9823a" providerId="AD" clId="Web-{1DA4B2BD-9AC4-43CA-9171-6DD1480D7EC0}" dt="2023-07-10T23:00:48.892" v="64"/>
        <pc:sldMkLst>
          <pc:docMk/>
          <pc:sldMk cId="1291020712" sldId="366"/>
        </pc:sldMkLst>
        <pc:spChg chg="add del">
          <ac:chgData name="Heath, Lauren" userId="S::lauren.whittington@informa.com::aa322e87-e551-464b-a78e-04ddf8e9823a" providerId="AD" clId="Web-{1DA4B2BD-9AC4-43CA-9171-6DD1480D7EC0}" dt="2023-07-10T23:00:48.892" v="64"/>
          <ac:spMkLst>
            <pc:docMk/>
            <pc:sldMk cId="1291020712" sldId="366"/>
            <ac:spMk id="12" creationId="{533451C1-0D36-2400-FC08-72721AAF888D}"/>
          </ac:spMkLst>
        </pc:spChg>
        <pc:picChg chg="add del mod ord">
          <ac:chgData name="Heath, Lauren" userId="S::lauren.whittington@informa.com::aa322e87-e551-464b-a78e-04ddf8e9823a" providerId="AD" clId="Web-{1DA4B2BD-9AC4-43CA-9171-6DD1480D7EC0}" dt="2023-07-10T23:00:48.892" v="64"/>
          <ac:picMkLst>
            <pc:docMk/>
            <pc:sldMk cId="1291020712" sldId="366"/>
            <ac:picMk id="5" creationId="{77935537-923C-7BE1-5066-FA4C1A0CA3D8}"/>
          </ac:picMkLst>
        </pc:picChg>
      </pc:sldChg>
      <pc:sldChg chg="modSp add replId">
        <pc:chgData name="Heath, Lauren" userId="S::lauren.whittington@informa.com::aa322e87-e551-464b-a78e-04ddf8e9823a" providerId="AD" clId="Web-{1DA4B2BD-9AC4-43CA-9171-6DD1480D7EC0}" dt="2023-07-10T22:53:30.031" v="61" actId="20577"/>
        <pc:sldMkLst>
          <pc:docMk/>
          <pc:sldMk cId="3239245441" sldId="367"/>
        </pc:sldMkLst>
        <pc:spChg chg="mod">
          <ac:chgData name="Heath, Lauren" userId="S::lauren.whittington@informa.com::aa322e87-e551-464b-a78e-04ddf8e9823a" providerId="AD" clId="Web-{1DA4B2BD-9AC4-43CA-9171-6DD1480D7EC0}" dt="2023-07-10T22:53:30.031" v="61" actId="20577"/>
          <ac:spMkLst>
            <pc:docMk/>
            <pc:sldMk cId="3239245441" sldId="367"/>
            <ac:spMk id="2" creationId="{2BD0B9E8-A89C-2816-872A-D0043C2C7DE3}"/>
          </ac:spMkLst>
        </pc:spChg>
      </pc:sldChg>
      <pc:sldChg chg="add">
        <pc:chgData name="Heath, Lauren" userId="S::lauren.whittington@informa.com::aa322e87-e551-464b-a78e-04ddf8e9823a" providerId="AD" clId="Web-{1DA4B2BD-9AC4-43CA-9171-6DD1480D7EC0}" dt="2023-07-10T23:01:07.127" v="65"/>
        <pc:sldMkLst>
          <pc:docMk/>
          <pc:sldMk cId="4195109174" sldId="368"/>
        </pc:sldMkLst>
      </pc:sldChg>
      <pc:sldChg chg="add">
        <pc:chgData name="Heath, Lauren" userId="S::lauren.whittington@informa.com::aa322e87-e551-464b-a78e-04ddf8e9823a" providerId="AD" clId="Web-{1DA4B2BD-9AC4-43CA-9171-6DD1480D7EC0}" dt="2023-07-11T00:15:02.578" v="70"/>
        <pc:sldMkLst>
          <pc:docMk/>
          <pc:sldMk cId="934624092" sldId="369"/>
        </pc:sldMkLst>
      </pc:sldChg>
      <pc:sldChg chg="add">
        <pc:chgData name="Heath, Lauren" userId="S::lauren.whittington@informa.com::aa322e87-e551-464b-a78e-04ddf8e9823a" providerId="AD" clId="Web-{1DA4B2BD-9AC4-43CA-9171-6DD1480D7EC0}" dt="2023-07-11T00:21:19.212" v="75"/>
        <pc:sldMkLst>
          <pc:docMk/>
          <pc:sldMk cId="2285224705" sldId="370"/>
        </pc:sldMkLst>
      </pc:sldChg>
      <pc:sldChg chg="add">
        <pc:chgData name="Heath, Lauren" userId="S::lauren.whittington@informa.com::aa322e87-e551-464b-a78e-04ddf8e9823a" providerId="AD" clId="Web-{1DA4B2BD-9AC4-43CA-9171-6DD1480D7EC0}" dt="2023-07-11T00:32:43.713" v="76"/>
        <pc:sldMkLst>
          <pc:docMk/>
          <pc:sldMk cId="3399962254" sldId="371"/>
        </pc:sldMkLst>
      </pc:sldChg>
      <pc:sldChg chg="add">
        <pc:chgData name="Heath, Lauren" userId="S::lauren.whittington@informa.com::aa322e87-e551-464b-a78e-04ddf8e9823a" providerId="AD" clId="Web-{1DA4B2BD-9AC4-43CA-9171-6DD1480D7EC0}" dt="2023-07-11T00:32:58.869" v="77"/>
        <pc:sldMkLst>
          <pc:docMk/>
          <pc:sldMk cId="79200243" sldId="372"/>
        </pc:sldMkLst>
      </pc:sldChg>
      <pc:sldChg chg="add">
        <pc:chgData name="Heath, Lauren" userId="S::lauren.whittington@informa.com::aa322e87-e551-464b-a78e-04ddf8e9823a" providerId="AD" clId="Web-{1DA4B2BD-9AC4-43CA-9171-6DD1480D7EC0}" dt="2023-07-11T00:33:49.589" v="78"/>
        <pc:sldMkLst>
          <pc:docMk/>
          <pc:sldMk cId="721359734" sldId="373"/>
        </pc:sldMkLst>
      </pc:sldChg>
      <pc:sldMasterChg chg="add addSldLayout">
        <pc:chgData name="Heath, Lauren" userId="S::lauren.whittington@informa.com::aa322e87-e551-464b-a78e-04ddf8e9823a" providerId="AD" clId="Web-{1DA4B2BD-9AC4-43CA-9171-6DD1480D7EC0}" dt="2023-07-10T21:53:23.841" v="18"/>
        <pc:sldMasterMkLst>
          <pc:docMk/>
          <pc:sldMasterMk cId="1960157563" sldId="2147483648"/>
        </pc:sldMasterMkLst>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3798843651" sldId="2147483649"/>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3168273388" sldId="2147483650"/>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1143692142" sldId="2147483651"/>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1941171008" sldId="2147483652"/>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1860043849" sldId="2147483653"/>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959218967" sldId="2147483654"/>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3894729224" sldId="2147483655"/>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2871153828" sldId="2147483656"/>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3029215620" sldId="2147483657"/>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1760886823" sldId="2147483658"/>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1860361722" sldId="2147483659"/>
          </pc:sldLayoutMkLst>
        </pc:sldLayoutChg>
        <pc:sldLayoutChg chg="add">
          <pc:chgData name="Heath, Lauren" userId="S::lauren.whittington@informa.com::aa322e87-e551-464b-a78e-04ddf8e9823a" providerId="AD" clId="Web-{1DA4B2BD-9AC4-43CA-9171-6DD1480D7EC0}" dt="2023-07-10T21:53:23.841" v="18"/>
          <pc:sldLayoutMkLst>
            <pc:docMk/>
            <pc:sldMasterMk cId="1960157563" sldId="2147483648"/>
            <pc:sldLayoutMk cId="2934484054" sldId="2147483660"/>
          </pc:sldLayoutMkLst>
        </pc:sldLayoutChg>
      </pc:sldMasterChg>
      <pc:sldMasterChg chg="replId modSldLayout">
        <pc:chgData name="Heath, Lauren" userId="S::lauren.whittington@informa.com::aa322e87-e551-464b-a78e-04ddf8e9823a" providerId="AD" clId="Web-{1DA4B2BD-9AC4-43CA-9171-6DD1480D7EC0}" dt="2023-07-10T21:53:23.841" v="18"/>
        <pc:sldMasterMkLst>
          <pc:docMk/>
          <pc:sldMasterMk cId="1203200164" sldId="2147483666"/>
        </pc:sldMasterMkLst>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3957145036" sldId="2147483667"/>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1087444967" sldId="2147483668"/>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2016915806" sldId="2147483669"/>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1488631675" sldId="2147483670"/>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3433065750" sldId="2147483671"/>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555610674" sldId="2147483672"/>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499126677" sldId="2147483673"/>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1647551770" sldId="2147483674"/>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1533985320" sldId="2147483675"/>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1813669124" sldId="2147483676"/>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4237194005" sldId="2147483677"/>
          </pc:sldLayoutMkLst>
        </pc:sldLayoutChg>
        <pc:sldLayoutChg chg="replId">
          <pc:chgData name="Heath, Lauren" userId="S::lauren.whittington@informa.com::aa322e87-e551-464b-a78e-04ddf8e9823a" providerId="AD" clId="Web-{1DA4B2BD-9AC4-43CA-9171-6DD1480D7EC0}" dt="2023-07-10T21:53:23.841" v="18"/>
          <pc:sldLayoutMkLst>
            <pc:docMk/>
            <pc:sldMasterMk cId="1203200164" sldId="2147483666"/>
            <pc:sldLayoutMk cId="2440067768" sldId="2147483678"/>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1T20:18:44.906"/>
    </inkml:context>
    <inkml:brush xml:id="br0">
      <inkml:brushProperty name="width" value="0.05" units="cm"/>
      <inkml:brushProperty name="height" value="0.05" units="cm"/>
    </inkml:brush>
  </inkml:definitions>
  <inkml:trace contextRef="#ctx0" brushRef="#br0">6 0 24575,'-3'0'0,"0"0"0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73C47-0DE3-E044-B62B-6757E6BCCAE8}"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1F4B8-2A69-C845-9E60-FB2E67440E48}" type="slidenum">
              <a:rPr lang="en-US" smtClean="0"/>
              <a:t>‹#›</a:t>
            </a:fld>
            <a:endParaRPr lang="en-US"/>
          </a:p>
        </p:txBody>
      </p:sp>
    </p:spTree>
    <p:extLst>
      <p:ext uri="{BB962C8B-B14F-4D97-AF65-F5344CB8AC3E}">
        <p14:creationId xmlns:p14="http://schemas.microsoft.com/office/powerpoint/2010/main" val="77538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1F4B8-2A69-C845-9E60-FB2E67440E48}" type="slidenum">
              <a:rPr lang="en-US" smtClean="0"/>
              <a:t>15</a:t>
            </a:fld>
            <a:endParaRPr lang="en-US" dirty="0"/>
          </a:p>
        </p:txBody>
      </p:sp>
    </p:spTree>
    <p:extLst>
      <p:ext uri="{BB962C8B-B14F-4D97-AF65-F5344CB8AC3E}">
        <p14:creationId xmlns:p14="http://schemas.microsoft.com/office/powerpoint/2010/main" val="237734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F1F4B8-2A69-C845-9E60-FB2E67440E48}" type="slidenum">
              <a:rPr lang="en-US" smtClean="0"/>
              <a:t>22</a:t>
            </a:fld>
            <a:endParaRPr lang="en-US"/>
          </a:p>
        </p:txBody>
      </p:sp>
    </p:spTree>
    <p:extLst>
      <p:ext uri="{BB962C8B-B14F-4D97-AF65-F5344CB8AC3E}">
        <p14:creationId xmlns:p14="http://schemas.microsoft.com/office/powerpoint/2010/main" val="2703160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3121-F686-2BFB-B8C4-2DF7B48BC4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4ADA5A-CC05-CF4E-3753-C528F9DE5D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FC3CA-BE6F-1824-4E62-226E7553F149}"/>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5" name="Footer Placeholder 4">
            <a:extLst>
              <a:ext uri="{FF2B5EF4-FFF2-40B4-BE49-F238E27FC236}">
                <a16:creationId xmlns:a16="http://schemas.microsoft.com/office/drawing/2014/main" id="{9C84E5C5-6A1A-B713-B9D9-EC1EB184B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60C21-0917-02D8-2FF1-DA9A38E596F4}"/>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3957145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A1AE-3F19-DAAF-0237-D33B130715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90C3D8-27C4-2941-4FD7-8350B62CE7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8360F-67F6-E3C6-420A-D7AD9AF13647}"/>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5" name="Footer Placeholder 4">
            <a:extLst>
              <a:ext uri="{FF2B5EF4-FFF2-40B4-BE49-F238E27FC236}">
                <a16:creationId xmlns:a16="http://schemas.microsoft.com/office/drawing/2014/main" id="{6BF3BE59-A999-D690-7FE0-FA472DE8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ED7CA-9E29-D51F-3366-63D6BD8633F0}"/>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181366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8ADFC-0E18-A7D4-5FDE-45D2C81632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A48B9-32B2-36FC-EAD7-7D8CEE1D25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D1153-6C7C-0B00-A0D6-7C32F00F925C}"/>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5" name="Footer Placeholder 4">
            <a:extLst>
              <a:ext uri="{FF2B5EF4-FFF2-40B4-BE49-F238E27FC236}">
                <a16:creationId xmlns:a16="http://schemas.microsoft.com/office/drawing/2014/main" id="{1E306B5D-7447-A85B-7708-978A66C24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3148A-6095-EE68-8D31-FF22CAA4A864}"/>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4237194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9269-86C4-B31A-E5A7-BD0D80EAAB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2B37B-C833-CF71-DCD9-F6C2EB447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FE33718-8FDE-415E-4450-B8CDDC6D0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2AB91-7BA2-75AE-779A-111500F64CC8}"/>
              </a:ext>
            </a:extLst>
          </p:cNvPr>
          <p:cNvSpPr>
            <a:spLocks noGrp="1"/>
          </p:cNvSpPr>
          <p:nvPr>
            <p:ph type="sldNum" sz="quarter" idx="12"/>
          </p:nvPr>
        </p:nvSpPr>
        <p:spPr/>
        <p:txBody>
          <a:bodyPr/>
          <a:lstStyle/>
          <a:p>
            <a:fld id="{C60308DA-EA0E-0B46-8E0C-9C0F1B40D04A}" type="slidenum">
              <a:rPr lang="en-US" smtClean="0"/>
              <a:t>‹#›</a:t>
            </a:fld>
            <a:endParaRPr lang="en-US"/>
          </a:p>
        </p:txBody>
      </p:sp>
      <p:sp>
        <p:nvSpPr>
          <p:cNvPr id="9" name="Picture Placeholder 8">
            <a:extLst>
              <a:ext uri="{FF2B5EF4-FFF2-40B4-BE49-F238E27FC236}">
                <a16:creationId xmlns:a16="http://schemas.microsoft.com/office/drawing/2014/main" id="{1C042B79-97B4-03BB-67DF-CE97F2618099}"/>
              </a:ext>
            </a:extLst>
          </p:cNvPr>
          <p:cNvSpPr>
            <a:spLocks noGrp="1"/>
          </p:cNvSpPr>
          <p:nvPr>
            <p:ph type="pic" sz="quarter" idx="13" hasCustomPrompt="1"/>
          </p:nvPr>
        </p:nvSpPr>
        <p:spPr>
          <a:xfrm>
            <a:off x="825500" y="6203950"/>
            <a:ext cx="1504950" cy="517525"/>
          </a:xfrm>
        </p:spPr>
        <p:txBody>
          <a:bodyPr>
            <a:normAutofit/>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stStyle>
          <a:p>
            <a:r>
              <a:rPr lang="en-US"/>
              <a:t>Insert Logo</a:t>
            </a:r>
          </a:p>
        </p:txBody>
      </p:sp>
    </p:spTree>
    <p:extLst>
      <p:ext uri="{BB962C8B-B14F-4D97-AF65-F5344CB8AC3E}">
        <p14:creationId xmlns:p14="http://schemas.microsoft.com/office/powerpoint/2010/main" val="244006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D9C431-94EF-3D95-51F3-EF2DD37F46C1}"/>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dirty="0"/>
              <a:t>Transition Slide Title</a:t>
            </a:r>
          </a:p>
        </p:txBody>
      </p:sp>
    </p:spTree>
    <p:extLst>
      <p:ext uri="{BB962C8B-B14F-4D97-AF65-F5344CB8AC3E}">
        <p14:creationId xmlns:p14="http://schemas.microsoft.com/office/powerpoint/2010/main" val="368155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E5E8-3D9F-F10B-BE85-00FE4EDE96ED}"/>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dirty="0"/>
              <a:t>Transition Slide Title</a:t>
            </a:r>
          </a:p>
        </p:txBody>
      </p:sp>
    </p:spTree>
    <p:extLst>
      <p:ext uri="{BB962C8B-B14F-4D97-AF65-F5344CB8AC3E}">
        <p14:creationId xmlns:p14="http://schemas.microsoft.com/office/powerpoint/2010/main" val="2855943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ra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B0FC80-2CC0-CB83-4CE3-8E0E6E985AF4}"/>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dirty="0"/>
              <a:t>Transition Slide Title</a:t>
            </a:r>
          </a:p>
        </p:txBody>
      </p:sp>
    </p:spTree>
    <p:extLst>
      <p:ext uri="{BB962C8B-B14F-4D97-AF65-F5344CB8AC3E}">
        <p14:creationId xmlns:p14="http://schemas.microsoft.com/office/powerpoint/2010/main" val="334765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Informa Engage Logo Text&#10;">
            <a:extLst>
              <a:ext uri="{FF2B5EF4-FFF2-40B4-BE49-F238E27FC236}">
                <a16:creationId xmlns:a16="http://schemas.microsoft.com/office/drawing/2014/main" id="{17F558EF-9BA4-77B6-1DEF-2719D9A319FA}"/>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8" name="Title 1">
            <a:extLst>
              <a:ext uri="{FF2B5EF4-FFF2-40B4-BE49-F238E27FC236}">
                <a16:creationId xmlns:a16="http://schemas.microsoft.com/office/drawing/2014/main" id="{0528FB80-FD2D-C936-170E-1C027AD198F2}"/>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tx1"/>
                </a:solidFill>
              </a:defRPr>
            </a:lvl1pPr>
          </a:lstStyle>
          <a:p>
            <a:r>
              <a:rPr lang="en-US" dirty="0"/>
              <a:t>Transition Slide Title</a:t>
            </a:r>
          </a:p>
        </p:txBody>
      </p:sp>
    </p:spTree>
    <p:extLst>
      <p:ext uri="{BB962C8B-B14F-4D97-AF65-F5344CB8AC3E}">
        <p14:creationId xmlns:p14="http://schemas.microsoft.com/office/powerpoint/2010/main" val="2825959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18A1-075A-B133-FB50-20A5C93C3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747256-BC5E-FED3-0E0C-76F0250F4B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B7ED4-EB58-57E4-F7EC-F5C2C41DF0AB}"/>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5" name="Footer Placeholder 4">
            <a:extLst>
              <a:ext uri="{FF2B5EF4-FFF2-40B4-BE49-F238E27FC236}">
                <a16:creationId xmlns:a16="http://schemas.microsoft.com/office/drawing/2014/main" id="{3045FF35-2F10-4229-10AE-487E96DA3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67FC8-E33F-C871-1497-8605B32495AE}"/>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3798843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21E1-B332-B14E-F469-0A917A58F1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3C117-3E81-7CE8-51A0-D797CD0902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CB747-1836-3249-5E43-B0D7D9BB8340}"/>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5" name="Footer Placeholder 4">
            <a:extLst>
              <a:ext uri="{FF2B5EF4-FFF2-40B4-BE49-F238E27FC236}">
                <a16:creationId xmlns:a16="http://schemas.microsoft.com/office/drawing/2014/main" id="{33DEA43F-8609-DAF4-F6D8-52C3271D7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38771-EF6B-0C23-F3B8-2A100162156E}"/>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3168273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B04E-3DC6-100F-D479-454426CD7C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AEFE46-5A75-ACE2-268C-8F53EFB5C8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860CB9-369B-CF58-9980-64B13F9413FF}"/>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5" name="Footer Placeholder 4">
            <a:extLst>
              <a:ext uri="{FF2B5EF4-FFF2-40B4-BE49-F238E27FC236}">
                <a16:creationId xmlns:a16="http://schemas.microsoft.com/office/drawing/2014/main" id="{C03DB050-4CA2-5150-0AA9-DE408580F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BAA07-12FD-0275-AF21-D6BBC9524790}"/>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114369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A33E-E5BB-B324-4FAE-1BAE81FB0B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18FED-8AA2-7989-9925-0033B2C69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AB449-D0CA-BE84-5FC3-A2E42CB938A2}"/>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5" name="Footer Placeholder 4">
            <a:extLst>
              <a:ext uri="{FF2B5EF4-FFF2-40B4-BE49-F238E27FC236}">
                <a16:creationId xmlns:a16="http://schemas.microsoft.com/office/drawing/2014/main" id="{1D3136D2-B419-606C-AF61-69E43D0BA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DAE76-FC1C-0565-55CE-1EB19A8F4705}"/>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1087444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4353-934B-D224-C45D-19B2E4B4E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19622-D363-C90B-0663-C4C75196E5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6A15AB-DAB6-0AD1-C9B6-E71C573F6D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436A5-BCF3-6C38-3DF2-8ECDC5E4273D}"/>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6" name="Footer Placeholder 5">
            <a:extLst>
              <a:ext uri="{FF2B5EF4-FFF2-40B4-BE49-F238E27FC236}">
                <a16:creationId xmlns:a16="http://schemas.microsoft.com/office/drawing/2014/main" id="{9F4E6854-6DB6-E5D1-2736-D5BE64B60C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0E88B1-3F9A-A5D2-FD30-9339FF2DF392}"/>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1941171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91A0-724E-5B80-F9B3-2EB4EF2563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BC48B-58CE-37C8-13E6-F7CD27883F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3894E-1457-9E8E-9CA9-B84DB8344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8EE64-2B1C-BFFA-8836-7913123F8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6CD83C-483C-EFCD-9110-B50A6BB8AF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5B664-B55F-7F6C-5B99-F1F2B02D78CC}"/>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8" name="Footer Placeholder 7">
            <a:extLst>
              <a:ext uri="{FF2B5EF4-FFF2-40B4-BE49-F238E27FC236}">
                <a16:creationId xmlns:a16="http://schemas.microsoft.com/office/drawing/2014/main" id="{7FD98DE8-067E-CD6E-7ACF-9891B29517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9151F7-5AB5-2B01-E3ED-FF4C612F1E5E}"/>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1860043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048FB-F6AC-C148-2D11-2C878E0586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B0F8E3-C444-01B1-0A71-56AA05D7C68A}"/>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4" name="Footer Placeholder 3">
            <a:extLst>
              <a:ext uri="{FF2B5EF4-FFF2-40B4-BE49-F238E27FC236}">
                <a16:creationId xmlns:a16="http://schemas.microsoft.com/office/drawing/2014/main" id="{470EE1A1-7466-13F8-26AD-1286B5086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F1A7AD-4C59-8A4D-51CD-97829AC58F4F}"/>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959218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F567E-B814-E654-A402-7DD99A695C3B}"/>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3" name="Footer Placeholder 2">
            <a:extLst>
              <a:ext uri="{FF2B5EF4-FFF2-40B4-BE49-F238E27FC236}">
                <a16:creationId xmlns:a16="http://schemas.microsoft.com/office/drawing/2014/main" id="{D5CEEC99-DC60-91CD-C3B8-A0B86C5194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0F997A-2585-E7F9-CB50-0D33E07002A8}"/>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3894729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F63A1-C539-E164-7A7B-22AC3146A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9456E2-369A-FE00-EE65-46E6A01E12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22DDF-FB64-7E0F-2960-8A6C8CC7D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49B54-7AB9-7FBF-5ADF-3BA9DDA60D88}"/>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6" name="Footer Placeholder 5">
            <a:extLst>
              <a:ext uri="{FF2B5EF4-FFF2-40B4-BE49-F238E27FC236}">
                <a16:creationId xmlns:a16="http://schemas.microsoft.com/office/drawing/2014/main" id="{0BC02641-3C18-0F52-C427-9A5774B894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BBD28-DE1F-C56E-7E2E-A9617C481436}"/>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2871153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0943-C7C7-98C2-B68C-7D9C2AED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6A854D-6193-8B7B-5342-2D8762C5B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708D13-42D0-7A22-67B6-DA5E0110D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928365-2F0D-D2A0-15FB-8FE8074616F9}"/>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6" name="Footer Placeholder 5">
            <a:extLst>
              <a:ext uri="{FF2B5EF4-FFF2-40B4-BE49-F238E27FC236}">
                <a16:creationId xmlns:a16="http://schemas.microsoft.com/office/drawing/2014/main" id="{E96D6E2B-70DA-B414-8736-2DE6C84C47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88EE8D-85FF-05F4-8992-AF558BAC4E6F}"/>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3029215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48B0-1C5B-D582-7B47-13F57938BD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217A2-02E6-BA82-BB54-BB35E314C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025E6-5379-1EF6-B7F8-12DD590FD760}"/>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5" name="Footer Placeholder 4">
            <a:extLst>
              <a:ext uri="{FF2B5EF4-FFF2-40B4-BE49-F238E27FC236}">
                <a16:creationId xmlns:a16="http://schemas.microsoft.com/office/drawing/2014/main" id="{316A1FF0-1461-E586-DF5D-1839A815E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727FA-53CF-A4CB-F855-4B7ED4A472D4}"/>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1760886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B157FC-863F-B603-D7F1-16FCC02787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4EA69-DB29-BFFE-0EFE-4AC85E026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FC7AB-02EC-2C77-1FF1-F5156D11CC8A}"/>
              </a:ext>
            </a:extLst>
          </p:cNvPr>
          <p:cNvSpPr>
            <a:spLocks noGrp="1"/>
          </p:cNvSpPr>
          <p:nvPr>
            <p:ph type="dt" sz="half" idx="10"/>
          </p:nvPr>
        </p:nvSpPr>
        <p:spPr/>
        <p:txBody>
          <a:bodyPr/>
          <a:lstStyle/>
          <a:p>
            <a:fld id="{D2312673-D235-BB4F-B32D-BC082C7F6156}" type="datetimeFigureOut">
              <a:rPr lang="en-US" smtClean="0"/>
              <a:t>7/10/2023</a:t>
            </a:fld>
            <a:endParaRPr lang="en-US"/>
          </a:p>
        </p:txBody>
      </p:sp>
      <p:sp>
        <p:nvSpPr>
          <p:cNvPr id="5" name="Footer Placeholder 4">
            <a:extLst>
              <a:ext uri="{FF2B5EF4-FFF2-40B4-BE49-F238E27FC236}">
                <a16:creationId xmlns:a16="http://schemas.microsoft.com/office/drawing/2014/main" id="{5BAAAB29-AEEE-2D4C-B5EF-F77767DF6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3705A-FF1F-B846-E6BD-0C153C9D55E2}"/>
              </a:ext>
            </a:extLst>
          </p:cNvPr>
          <p:cNvSpPr>
            <a:spLocks noGrp="1"/>
          </p:cNvSpPr>
          <p:nvPr>
            <p:ph type="sldNum" sz="quarter" idx="12"/>
          </p:nvPr>
        </p:nvSpPr>
        <p:spPr/>
        <p:txBody>
          <a:bodyPr/>
          <a:lstStyle/>
          <a:p>
            <a:fld id="{002A77DF-EE5E-9349-ABCE-0FCB6F010741}" type="slidenum">
              <a:rPr lang="en-US" smtClean="0"/>
              <a:t>‹#›</a:t>
            </a:fld>
            <a:endParaRPr lang="en-US"/>
          </a:p>
        </p:txBody>
      </p:sp>
    </p:spTree>
    <p:extLst>
      <p:ext uri="{BB962C8B-B14F-4D97-AF65-F5344CB8AC3E}">
        <p14:creationId xmlns:p14="http://schemas.microsoft.com/office/powerpoint/2010/main" val="1860361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9269-86C4-B31A-E5A7-BD0D80EAAB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2B37B-C833-CF71-DCD9-F6C2EB447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FE33718-8FDE-415E-4450-B8CDDC6D0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2AB91-7BA2-75AE-779A-111500F64CC8}"/>
              </a:ext>
            </a:extLst>
          </p:cNvPr>
          <p:cNvSpPr>
            <a:spLocks noGrp="1"/>
          </p:cNvSpPr>
          <p:nvPr>
            <p:ph type="sldNum" sz="quarter" idx="12"/>
          </p:nvPr>
        </p:nvSpPr>
        <p:spPr/>
        <p:txBody>
          <a:bodyPr/>
          <a:lstStyle/>
          <a:p>
            <a:fld id="{C60308DA-EA0E-0B46-8E0C-9C0F1B40D04A}" type="slidenum">
              <a:rPr lang="en-US" smtClean="0"/>
              <a:t>‹#›</a:t>
            </a:fld>
            <a:endParaRPr lang="en-US"/>
          </a:p>
        </p:txBody>
      </p:sp>
      <p:sp>
        <p:nvSpPr>
          <p:cNvPr id="9" name="Picture Placeholder 8">
            <a:extLst>
              <a:ext uri="{FF2B5EF4-FFF2-40B4-BE49-F238E27FC236}">
                <a16:creationId xmlns:a16="http://schemas.microsoft.com/office/drawing/2014/main" id="{1C042B79-97B4-03BB-67DF-CE97F2618099}"/>
              </a:ext>
            </a:extLst>
          </p:cNvPr>
          <p:cNvSpPr>
            <a:spLocks noGrp="1"/>
          </p:cNvSpPr>
          <p:nvPr>
            <p:ph type="pic" sz="quarter" idx="13" hasCustomPrompt="1"/>
          </p:nvPr>
        </p:nvSpPr>
        <p:spPr>
          <a:xfrm>
            <a:off x="825500" y="6203950"/>
            <a:ext cx="1504950" cy="517525"/>
          </a:xfrm>
        </p:spPr>
        <p:txBody>
          <a:bodyPr>
            <a:normAutofit/>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stStyle>
          <a:p>
            <a:r>
              <a:rPr lang="en-US"/>
              <a:t>Insert Logo</a:t>
            </a:r>
          </a:p>
        </p:txBody>
      </p:sp>
    </p:spTree>
    <p:extLst>
      <p:ext uri="{BB962C8B-B14F-4D97-AF65-F5344CB8AC3E}">
        <p14:creationId xmlns:p14="http://schemas.microsoft.com/office/powerpoint/2010/main" val="293448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C1DD-34D4-7EB0-F22D-CC972C3024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7F86B4-B27D-BCA0-301E-DB202AA34B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2F02D9-7CDD-3B78-7500-77F914994A8E}"/>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5" name="Footer Placeholder 4">
            <a:extLst>
              <a:ext uri="{FF2B5EF4-FFF2-40B4-BE49-F238E27FC236}">
                <a16:creationId xmlns:a16="http://schemas.microsoft.com/office/drawing/2014/main" id="{3BE4E4AC-B328-2702-B67D-5BE7FA53C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0CECE-1A67-87E2-A1D7-F5AC1023E3AA}"/>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201691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73E6-EBE5-8B67-2F82-3030C4B917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21E16-967F-AF2F-C958-1946EECE6B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DFF31C-E518-7976-FA31-785450927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6D394C-9237-F89F-BF74-C805EE23456B}"/>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6" name="Footer Placeholder 5">
            <a:extLst>
              <a:ext uri="{FF2B5EF4-FFF2-40B4-BE49-F238E27FC236}">
                <a16:creationId xmlns:a16="http://schemas.microsoft.com/office/drawing/2014/main" id="{22B60FAF-2CED-108B-AFD3-86E4FF8E3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87F03-7910-4541-1869-B5C362F087B4}"/>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148863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2FA9-5CF2-5758-BA30-9DD0528B9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224B0-4F30-E4D5-B75F-AA23A1963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F36A1-EB5C-CB75-C2D7-D3E9F702D2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3EE8E8-F78C-9ACF-8A43-35891B3EF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E6FFF-BFDA-82DD-AA4A-7EF160874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9A3DEE-3675-BF70-EA25-29291A21DB15}"/>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8" name="Footer Placeholder 7">
            <a:extLst>
              <a:ext uri="{FF2B5EF4-FFF2-40B4-BE49-F238E27FC236}">
                <a16:creationId xmlns:a16="http://schemas.microsoft.com/office/drawing/2014/main" id="{68D1ADEE-C5DB-4B5B-E690-A9AD5DB9AA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2AABB4-E5F1-3E69-B4D2-9B497B5BFF14}"/>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343306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13D4-D045-DFFF-0DFA-7D7ADEF300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30CDB-D958-A4C3-5F0A-9ED31EDA1E4B}"/>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4" name="Footer Placeholder 3">
            <a:extLst>
              <a:ext uri="{FF2B5EF4-FFF2-40B4-BE49-F238E27FC236}">
                <a16:creationId xmlns:a16="http://schemas.microsoft.com/office/drawing/2014/main" id="{B5C41446-D62B-F972-B604-50ABFD056E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C7A4F9-098F-5809-857F-4D4D1BFB6808}"/>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555610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8C08AF-AD0D-6C54-58CD-9B654B9A0571}"/>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3" name="Footer Placeholder 2">
            <a:extLst>
              <a:ext uri="{FF2B5EF4-FFF2-40B4-BE49-F238E27FC236}">
                <a16:creationId xmlns:a16="http://schemas.microsoft.com/office/drawing/2014/main" id="{8C18CCB0-D63C-A17A-D3E6-64CFB004C9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603360-CE5B-15AF-C9B3-72CDB7F9DB53}"/>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49912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C0E9-AE9C-AEFE-BB92-90E7179E8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A2494B-332C-2125-AC35-54BBD12D15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D7E7B5-14CE-CFC9-297E-EECF4FD84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A6DCA-D568-3408-FF1E-FE08350C6506}"/>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6" name="Footer Placeholder 5">
            <a:extLst>
              <a:ext uri="{FF2B5EF4-FFF2-40B4-BE49-F238E27FC236}">
                <a16:creationId xmlns:a16="http://schemas.microsoft.com/office/drawing/2014/main" id="{E93B1F81-BD2D-32BB-6E7A-B95679322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5170A-AAB3-F49A-F258-3024A5F3A0EC}"/>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164755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F9B2-7136-F685-1A63-7CDF692AA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9EF1D2-BEAB-FEDE-1C4C-371F1E0B7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217FA-FFF7-5E93-C026-C2EB2E866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37A06-2BC1-05CA-5008-2D001115BEC9}"/>
              </a:ext>
            </a:extLst>
          </p:cNvPr>
          <p:cNvSpPr>
            <a:spLocks noGrp="1"/>
          </p:cNvSpPr>
          <p:nvPr>
            <p:ph type="dt" sz="half" idx="10"/>
          </p:nvPr>
        </p:nvSpPr>
        <p:spPr/>
        <p:txBody>
          <a:bodyPr/>
          <a:lstStyle/>
          <a:p>
            <a:fld id="{E7ECC136-9B47-4747-981F-F5305A2356AF}" type="datetimeFigureOut">
              <a:rPr lang="en-US" smtClean="0"/>
              <a:t>7/10/2023</a:t>
            </a:fld>
            <a:endParaRPr lang="en-US"/>
          </a:p>
        </p:txBody>
      </p:sp>
      <p:sp>
        <p:nvSpPr>
          <p:cNvPr id="6" name="Footer Placeholder 5">
            <a:extLst>
              <a:ext uri="{FF2B5EF4-FFF2-40B4-BE49-F238E27FC236}">
                <a16:creationId xmlns:a16="http://schemas.microsoft.com/office/drawing/2014/main" id="{A28DDCD2-EA13-E851-7FD3-014EFFE73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EE414-ACA5-54BA-91E0-63A53390BF8E}"/>
              </a:ext>
            </a:extLst>
          </p:cNvPr>
          <p:cNvSpPr>
            <a:spLocks noGrp="1"/>
          </p:cNvSpPr>
          <p:nvPr>
            <p:ph type="sldNum" sz="quarter" idx="12"/>
          </p:nvPr>
        </p:nvSpPr>
        <p:spPr/>
        <p:txBody>
          <a:bodyPr/>
          <a:lstStyle/>
          <a:p>
            <a:fld id="{AB93EBEA-14C1-894C-BA63-2636FF13FF06}" type="slidenum">
              <a:rPr lang="en-US" smtClean="0"/>
              <a:t>‹#›</a:t>
            </a:fld>
            <a:endParaRPr lang="en-US"/>
          </a:p>
        </p:txBody>
      </p:sp>
    </p:spTree>
    <p:extLst>
      <p:ext uri="{BB962C8B-B14F-4D97-AF65-F5344CB8AC3E}">
        <p14:creationId xmlns:p14="http://schemas.microsoft.com/office/powerpoint/2010/main" val="1533985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8A928-1980-125F-31EF-108586151C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5AEFDC-6A8D-F596-1230-90F702D27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EA6DA-E034-B5AA-6F88-AB55ADC6CC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CC136-9B47-4747-981F-F5305A2356AF}" type="datetimeFigureOut">
              <a:rPr lang="en-US" smtClean="0"/>
              <a:t>7/10/2023</a:t>
            </a:fld>
            <a:endParaRPr lang="en-US"/>
          </a:p>
        </p:txBody>
      </p:sp>
      <p:sp>
        <p:nvSpPr>
          <p:cNvPr id="5" name="Footer Placeholder 4">
            <a:extLst>
              <a:ext uri="{FF2B5EF4-FFF2-40B4-BE49-F238E27FC236}">
                <a16:creationId xmlns:a16="http://schemas.microsoft.com/office/drawing/2014/main" id="{18A89889-A3B8-D87B-5506-DB816B0D1F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8BF607-27FA-F53F-7B5F-87507A4859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3EBEA-14C1-894C-BA63-2636FF13FF06}" type="slidenum">
              <a:rPr lang="en-US" smtClean="0"/>
              <a:t>‹#›</a:t>
            </a:fld>
            <a:endParaRPr lang="en-US"/>
          </a:p>
        </p:txBody>
      </p:sp>
    </p:spTree>
    <p:extLst>
      <p:ext uri="{BB962C8B-B14F-4D97-AF65-F5344CB8AC3E}">
        <p14:creationId xmlns:p14="http://schemas.microsoft.com/office/powerpoint/2010/main" val="12032001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72797B-8493-714E-2B89-136353DD6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BB158D-B4E9-68FA-A030-968C96291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28B3F-DAF9-08A6-DA1C-1271D8A9D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12673-D235-BB4F-B32D-BC082C7F6156}" type="datetimeFigureOut">
              <a:rPr lang="en-US" smtClean="0"/>
              <a:t>7/10/2023</a:t>
            </a:fld>
            <a:endParaRPr lang="en-US"/>
          </a:p>
        </p:txBody>
      </p:sp>
      <p:sp>
        <p:nvSpPr>
          <p:cNvPr id="5" name="Footer Placeholder 4">
            <a:extLst>
              <a:ext uri="{FF2B5EF4-FFF2-40B4-BE49-F238E27FC236}">
                <a16:creationId xmlns:a16="http://schemas.microsoft.com/office/drawing/2014/main" id="{CF168A20-7A1D-71D4-A9D5-AE1C6E9CA2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ACEDC1-BA26-8FEB-D8AF-755D11516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A77DF-EE5E-9349-ABCE-0FCB6F010741}" type="slidenum">
              <a:rPr lang="en-US" smtClean="0"/>
              <a:t>‹#›</a:t>
            </a:fld>
            <a:endParaRPr lang="en-US"/>
          </a:p>
        </p:txBody>
      </p:sp>
      <p:sp>
        <p:nvSpPr>
          <p:cNvPr id="8" name="TextBox 7">
            <a:extLst>
              <a:ext uri="{FF2B5EF4-FFF2-40B4-BE49-F238E27FC236}">
                <a16:creationId xmlns:a16="http://schemas.microsoft.com/office/drawing/2014/main" id="{89DBF16A-0AE4-15EE-C613-39FDB90BE0AF}"/>
              </a:ext>
            </a:extLst>
          </p:cNvPr>
          <p:cNvSpPr txBox="1"/>
          <p:nvPr userDrawn="1">
            <p:extLst>
              <p:ext uri="{1162E1C5-73C7-4A58-AE30-91384D911F3F}">
                <p184:classification xmlns:p184="http://schemas.microsoft.com/office/powerpoint/2018/4/main" val="ftr"/>
              </p:ext>
            </p:extLst>
          </p:nvPr>
        </p:nvSpPr>
        <p:spPr>
          <a:xfrm>
            <a:off x="0" y="6720840"/>
            <a:ext cx="1857375" cy="137160"/>
          </a:xfrm>
          <a:prstGeom prst="rect">
            <a:avLst/>
          </a:prstGeom>
        </p:spPr>
        <p:txBody>
          <a:bodyPr horzOverflow="overflow" lIns="0" tIns="0" rIns="0" bIns="0">
            <a:spAutoFit/>
          </a:bodyPr>
          <a:lstStyle/>
          <a:p>
            <a:pPr algn="l"/>
            <a:r>
              <a:rPr lang="en-US" sz="900">
                <a:solidFill>
                  <a:srgbClr val="0078D7"/>
                </a:solidFill>
                <a:latin typeface="Rockwell" panose="02060603020205020403" pitchFamily="18" charset="77"/>
              </a:rPr>
              <a:t>Information Classification: General</a:t>
            </a:r>
          </a:p>
        </p:txBody>
      </p:sp>
    </p:spTree>
    <p:extLst>
      <p:ext uri="{BB962C8B-B14F-4D97-AF65-F5344CB8AC3E}">
        <p14:creationId xmlns:p14="http://schemas.microsoft.com/office/powerpoint/2010/main" val="1960157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emf"/><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21.jpeg"/><Relationship Id="rId5" Type="http://schemas.openxmlformats.org/officeDocument/2006/relationships/image" Target="../media/image5.emf"/><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5.emf"/><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hyperlink" Target="https://ix.informaengage.com/the-future-of-foodservice/p/1" TargetMode="External"/><Relationship Id="rId5" Type="http://schemas.openxmlformats.org/officeDocument/2006/relationships/image" Target="../media/image5.emf"/><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13.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emf"/><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emf"/><Relationship Id="rId4" Type="http://schemas.openxmlformats.org/officeDocument/2006/relationships/image" Target="../media/image12.sv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emf"/><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emf"/><Relationship Id="rId4" Type="http://schemas.openxmlformats.org/officeDocument/2006/relationships/image" Target="../media/image12.sv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emf"/><Relationship Id="rId4" Type="http://schemas.openxmlformats.org/officeDocument/2006/relationships/image" Target="../media/image12.sv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emf"/><Relationship Id="rId4" Type="http://schemas.openxmlformats.org/officeDocument/2006/relationships/image" Target="../media/image12.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9F77FCF-EE36-EA6F-BBBF-C2D9334A5E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2248" y="0"/>
            <a:ext cx="8359752" cy="6858000"/>
          </a:xfrm>
          <a:prstGeom prst="rect">
            <a:avLst/>
          </a:prstGeom>
        </p:spPr>
      </p:pic>
      <p:pic>
        <p:nvPicPr>
          <p:cNvPr id="4" name="Picture 3" descr="Informa Engage Logo Left Aligned&#10;">
            <a:extLst>
              <a:ext uri="{FF2B5EF4-FFF2-40B4-BE49-F238E27FC236}">
                <a16:creationId xmlns:a16="http://schemas.microsoft.com/office/drawing/2014/main" id="{5B31C872-2F2B-BCA9-02AD-632148373E42}"/>
              </a:ext>
            </a:extLst>
          </p:cNvPr>
          <p:cNvPicPr>
            <a:picLocks noChangeAspect="1"/>
          </p:cNvPicPr>
          <p:nvPr/>
        </p:nvPicPr>
        <p:blipFill>
          <a:blip r:embed="rId4"/>
          <a:stretch>
            <a:fillRect/>
          </a:stretch>
        </p:blipFill>
        <p:spPr>
          <a:xfrm>
            <a:off x="793946" y="2289836"/>
            <a:ext cx="2576945" cy="655156"/>
          </a:xfrm>
          <a:prstGeom prst="rect">
            <a:avLst/>
          </a:prstGeom>
        </p:spPr>
      </p:pic>
      <p:sp>
        <p:nvSpPr>
          <p:cNvPr id="5" name="Text Placeholder 15">
            <a:extLst>
              <a:ext uri="{FF2B5EF4-FFF2-40B4-BE49-F238E27FC236}">
                <a16:creationId xmlns:a16="http://schemas.microsoft.com/office/drawing/2014/main" id="{9AB5C8DC-0569-BCD8-1437-0CB224D50179}"/>
              </a:ext>
            </a:extLst>
          </p:cNvPr>
          <p:cNvSpPr txBox="1">
            <a:spLocks/>
          </p:cNvSpPr>
          <p:nvPr/>
        </p:nvSpPr>
        <p:spPr>
          <a:xfrm>
            <a:off x="700920" y="3971549"/>
            <a:ext cx="4533690" cy="53478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chemeClr val="tx1">
                    <a:lumMod val="85000"/>
                    <a:lumOff val="15000"/>
                  </a:schemeClr>
                </a:solidFill>
              </a:rPr>
              <a:t>Product Sell Sheets</a:t>
            </a:r>
          </a:p>
        </p:txBody>
      </p:sp>
      <p:sp>
        <p:nvSpPr>
          <p:cNvPr id="6" name="Text Placeholder 17">
            <a:extLst>
              <a:ext uri="{FF2B5EF4-FFF2-40B4-BE49-F238E27FC236}">
                <a16:creationId xmlns:a16="http://schemas.microsoft.com/office/drawing/2014/main" id="{0FC35ADE-47D4-1E45-02B7-293370730092}"/>
              </a:ext>
            </a:extLst>
          </p:cNvPr>
          <p:cNvSpPr txBox="1">
            <a:spLocks/>
          </p:cNvSpPr>
          <p:nvPr/>
        </p:nvSpPr>
        <p:spPr>
          <a:xfrm>
            <a:off x="700919" y="3142099"/>
            <a:ext cx="5395081" cy="968189"/>
          </a:xfrm>
          <a:prstGeom prst="rect">
            <a:avLst/>
          </a:prstGeom>
        </p:spPr>
        <p:txBody>
          <a:bodyPr vert="horz" lIns="91440" tIns="45720" rIns="91440" bIns="45720" rtlCol="0" anchor="b" anchorCtr="0">
            <a:noAutofit/>
          </a:bodyPr>
          <a:lstStyle>
            <a:defPPr>
              <a:defRPr lang="en-US"/>
            </a:defPPr>
            <a:lvl1pPr marL="0" algn="r" defTabSz="914400" rtl="0" eaLnBrk="1" latinLnBrk="0" hangingPunct="1">
              <a:defRPr sz="3600" b="1" kern="1200">
                <a:solidFill>
                  <a:schemeClr val="tx1">
                    <a:tint val="75000"/>
                  </a:schemeClr>
                </a:solidFill>
                <a:latin typeface="Poppins" pitchFamily="2" charset="77"/>
                <a:ea typeface="+mn-ea"/>
                <a:cs typeface="Poppins" pitchFamily="2" charset="77"/>
              </a:defRPr>
            </a:lvl1pPr>
            <a:lvl2pPr marL="457200" indent="0" algn="l" defTabSz="914400" rtl="0" eaLnBrk="1" latinLnBrk="0" hangingPunct="1">
              <a:buNone/>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1000"/>
              </a:spcBef>
              <a:buFont typeface="Arial" panose="020B0604020202020204" pitchFamily="34" charset="0"/>
              <a:buNone/>
              <a:defRPr/>
            </a:pPr>
            <a:r>
              <a:rPr lang="en-US" dirty="0">
                <a:solidFill>
                  <a:schemeClr val="tx1">
                    <a:lumMod val="85000"/>
                    <a:lumOff val="15000"/>
                  </a:schemeClr>
                </a:solidFill>
              </a:rPr>
              <a:t>INFORMA ENGAGE</a:t>
            </a:r>
          </a:p>
        </p:txBody>
      </p:sp>
    </p:spTree>
    <p:extLst>
      <p:ext uri="{BB962C8B-B14F-4D97-AF65-F5344CB8AC3E}">
        <p14:creationId xmlns:p14="http://schemas.microsoft.com/office/powerpoint/2010/main" val="1675290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63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70718"/>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5" y="1426377"/>
            <a:ext cx="7226855" cy="1601899"/>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Audience Extension campaigns target the business decision makers in our database who match your target criteria. Utilizing thousands of sites across the web, your campaign is displayed multiple times, ONLY to those that fit your </a:t>
            </a:r>
            <a:r>
              <a:rPr lang="en-US" sz="1400" dirty="0">
                <a:solidFill>
                  <a:schemeClr val="tx1">
                    <a:lumMod val="85000"/>
                    <a:lumOff val="15000"/>
                  </a:schemeClr>
                </a:solidFill>
              </a:rPr>
              <a:t>audience requirements</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Ensure your ads are viewed on trusted sites that your target audience frequents. Don’t spend another dime advertising where your core audience isn’t. Raise brand awareness and increase engagement with Audience Extension.</a:t>
            </a:r>
          </a:p>
        </p:txBody>
      </p:sp>
      <p:sp>
        <p:nvSpPr>
          <p:cNvPr id="12" name="TextBox 11">
            <a:extLst>
              <a:ext uri="{FF2B5EF4-FFF2-40B4-BE49-F238E27FC236}">
                <a16:creationId xmlns:a16="http://schemas.microsoft.com/office/drawing/2014/main" id="{2F7D86DD-28B1-7ED6-5ED4-10ADA9501071}"/>
              </a:ext>
            </a:extLst>
          </p:cNvPr>
          <p:cNvSpPr txBox="1"/>
          <p:nvPr/>
        </p:nvSpPr>
        <p:spPr>
          <a:xfrm>
            <a:off x="478243" y="3732296"/>
            <a:ext cx="7065557" cy="1673728"/>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Audience profiles developed based on Informa first-party data</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Target audience segments matched based on demographic, firmographic, geographic, and behavioral data</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Ads served across the web on brand-safe websites and social media</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Clients increase reach and visibility with the right decision makers</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1">
            <a:extLst>
              <a:ext uri="{FF2B5EF4-FFF2-40B4-BE49-F238E27FC236}">
                <a16:creationId xmlns:a16="http://schemas.microsoft.com/office/drawing/2014/main" id="{6263833C-A1E9-E580-CB93-8C716CF256C4}"/>
              </a:ext>
            </a:extLst>
          </p:cNvPr>
          <p:cNvSpPr txBox="1">
            <a:spLocks/>
          </p:cNvSpPr>
          <p:nvPr/>
        </p:nvSpPr>
        <p:spPr>
          <a:xfrm>
            <a:off x="467485" y="539924"/>
            <a:ext cx="6943849" cy="51818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dirty="0">
                <a:solidFill>
                  <a:schemeClr val="tx1">
                    <a:lumMod val="85000"/>
                    <a:lumOff val="15000"/>
                  </a:schemeClr>
                </a:solidFill>
              </a:rPr>
              <a:t>AUDIENCE EXTENSION</a:t>
            </a:r>
          </a:p>
        </p:txBody>
      </p:sp>
      <p:cxnSp>
        <p:nvCxnSpPr>
          <p:cNvPr id="25" name="Straight Connector 24">
            <a:extLst>
              <a:ext uri="{FF2B5EF4-FFF2-40B4-BE49-F238E27FC236}">
                <a16:creationId xmlns:a16="http://schemas.microsoft.com/office/drawing/2014/main" id="{2014E9EF-A201-DBEE-79C0-164F1B292B1E}"/>
              </a:ext>
            </a:extLst>
          </p:cNvPr>
          <p:cNvCxnSpPr>
            <a:cxnSpLocks/>
          </p:cNvCxnSpPr>
          <p:nvPr/>
        </p:nvCxnSpPr>
        <p:spPr>
          <a:xfrm>
            <a:off x="3033131" y="3570744"/>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1A6DA5B-4C3A-D403-C6A7-690910039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636DFF67-1605-2FD9-5CCB-0AA799B8E8EA}"/>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grpSp>
        <p:nvGrpSpPr>
          <p:cNvPr id="13" name="Group 12">
            <a:extLst>
              <a:ext uri="{FF2B5EF4-FFF2-40B4-BE49-F238E27FC236}">
                <a16:creationId xmlns:a16="http://schemas.microsoft.com/office/drawing/2014/main" id="{A830A979-8E86-7087-3A20-31F3FBD5D262}"/>
              </a:ext>
            </a:extLst>
          </p:cNvPr>
          <p:cNvGrpSpPr/>
          <p:nvPr/>
        </p:nvGrpSpPr>
        <p:grpSpPr>
          <a:xfrm>
            <a:off x="8323954" y="2419975"/>
            <a:ext cx="3694176" cy="3053851"/>
            <a:chOff x="8323954" y="2419975"/>
            <a:chExt cx="3694176" cy="3053851"/>
          </a:xfrm>
        </p:grpSpPr>
        <p:pic>
          <p:nvPicPr>
            <p:cNvPr id="38" name="Picture 37" descr="Graphical user interface, website&#10;&#10;Description automatically generated">
              <a:extLst>
                <a:ext uri="{FF2B5EF4-FFF2-40B4-BE49-F238E27FC236}">
                  <a16:creationId xmlns:a16="http://schemas.microsoft.com/office/drawing/2014/main" id="{F6551D9A-E663-9B03-790A-0BAF289D1C7F}"/>
                </a:ext>
              </a:extLst>
            </p:cNvPr>
            <p:cNvPicPr>
              <a:picLocks noChangeAspect="1"/>
            </p:cNvPicPr>
            <p:nvPr/>
          </p:nvPicPr>
          <p:blipFill>
            <a:blip r:embed="rId6"/>
            <a:stretch>
              <a:fillRect/>
            </a:stretch>
          </p:blipFill>
          <p:spPr>
            <a:xfrm>
              <a:off x="8323954" y="2419975"/>
              <a:ext cx="3694176" cy="3053851"/>
            </a:xfrm>
            <a:prstGeom prst="rect">
              <a:avLst/>
            </a:prstGeom>
          </p:spPr>
        </p:pic>
        <p:sp>
          <p:nvSpPr>
            <p:cNvPr id="10" name="Rectangle 9">
              <a:extLst>
                <a:ext uri="{FF2B5EF4-FFF2-40B4-BE49-F238E27FC236}">
                  <a16:creationId xmlns:a16="http://schemas.microsoft.com/office/drawing/2014/main" id="{1509F66F-018A-024C-D7C5-7760093E6ABC}"/>
                </a:ext>
              </a:extLst>
            </p:cNvPr>
            <p:cNvSpPr/>
            <p:nvPr/>
          </p:nvSpPr>
          <p:spPr>
            <a:xfrm>
              <a:off x="10065105" y="4655845"/>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Picture Placeholder 20">
            <a:extLst>
              <a:ext uri="{FF2B5EF4-FFF2-40B4-BE49-F238E27FC236}">
                <a16:creationId xmlns:a16="http://schemas.microsoft.com/office/drawing/2014/main" id="{1C460302-FE4D-C7EB-5130-6C70E5BB005D}"/>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892582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63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14730"/>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5" y="1445038"/>
            <a:ext cx="7226855" cy="1601899"/>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rPr>
              <a:t>Event Extension maximizes the visibility and impact of an event sponsorship by amplifying your marketing message to highly-targeted audiences across the web.</a:t>
            </a:r>
          </a:p>
          <a:p>
            <a:r>
              <a:rPr lang="en-US" sz="1400" dirty="0">
                <a:solidFill>
                  <a:schemeClr val="tx1">
                    <a:lumMod val="85000"/>
                    <a:lumOff val="15000"/>
                  </a:schemeClr>
                </a:solidFill>
              </a:rPr>
              <a:t>Increase brand awareness by engaging event attendees and prospective customers where they consume online content before, during, and after the event.</a:t>
            </a:r>
          </a:p>
          <a:p>
            <a:r>
              <a:rPr lang="en-US" sz="1400" dirty="0">
                <a:solidFill>
                  <a:schemeClr val="tx1">
                    <a:lumMod val="85000"/>
                    <a:lumOff val="15000"/>
                  </a:schemeClr>
                </a:solidFill>
              </a:rPr>
              <a:t>By leveraging Informa’s exclusive first-party event data, you’ll gain unparalleled access to decision makers and buyers from across your entire industry.</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F7D86DD-28B1-7ED6-5ED4-10ADA9501071}"/>
              </a:ext>
            </a:extLst>
          </p:cNvPr>
          <p:cNvSpPr txBox="1"/>
          <p:nvPr/>
        </p:nvSpPr>
        <p:spPr>
          <a:xfrm>
            <a:off x="478243" y="3676308"/>
            <a:ext cx="7065557" cy="135056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Display banner ads across the web, powered by Informa first-party data</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Turnkey event package targeting your top prospects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Pre-determined audience based on event &amp; attendee data</a:t>
            </a:r>
          </a:p>
          <a:p>
            <a:pPr marL="171450" indent="-171450">
              <a:lnSpc>
                <a:spcPct val="150000"/>
              </a:lnSpc>
              <a:buFont typeface="Arial" panose="020B0604020202020204" pitchFamily="34" charset="0"/>
              <a:buChar char="•"/>
            </a:pPr>
            <a:endParaRPr lang="en-US" sz="1400" dirty="0">
              <a:solidFill>
                <a:schemeClr val="tx1">
                  <a:lumMod val="65000"/>
                  <a:lumOff val="3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7" name="Title 1">
            <a:extLst>
              <a:ext uri="{FF2B5EF4-FFF2-40B4-BE49-F238E27FC236}">
                <a16:creationId xmlns:a16="http://schemas.microsoft.com/office/drawing/2014/main" id="{6263833C-A1E9-E580-CB93-8C716CF256C4}"/>
              </a:ext>
            </a:extLst>
          </p:cNvPr>
          <p:cNvSpPr txBox="1">
            <a:spLocks/>
          </p:cNvSpPr>
          <p:nvPr/>
        </p:nvSpPr>
        <p:spPr>
          <a:xfrm>
            <a:off x="467485" y="539924"/>
            <a:ext cx="6943849" cy="51818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dirty="0">
                <a:solidFill>
                  <a:schemeClr val="tx1">
                    <a:lumMod val="85000"/>
                    <a:lumOff val="15000"/>
                  </a:schemeClr>
                </a:solidFill>
              </a:rPr>
              <a:t>EVENT EXTENSION</a:t>
            </a:r>
          </a:p>
        </p:txBody>
      </p:sp>
      <p:cxnSp>
        <p:nvCxnSpPr>
          <p:cNvPr id="25" name="Straight Connector 24">
            <a:extLst>
              <a:ext uri="{FF2B5EF4-FFF2-40B4-BE49-F238E27FC236}">
                <a16:creationId xmlns:a16="http://schemas.microsoft.com/office/drawing/2014/main" id="{2014E9EF-A201-DBEE-79C0-164F1B292B1E}"/>
              </a:ext>
            </a:extLst>
          </p:cNvPr>
          <p:cNvCxnSpPr>
            <a:cxnSpLocks/>
          </p:cNvCxnSpPr>
          <p:nvPr/>
        </p:nvCxnSpPr>
        <p:spPr>
          <a:xfrm>
            <a:off x="3033131" y="3514756"/>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3F14B2B-42A0-33DA-6192-2D3376E22039}"/>
              </a:ext>
            </a:extLst>
          </p:cNvPr>
          <p:cNvGrpSpPr/>
          <p:nvPr/>
        </p:nvGrpSpPr>
        <p:grpSpPr>
          <a:xfrm>
            <a:off x="8323954" y="2419975"/>
            <a:ext cx="3694176" cy="3053851"/>
            <a:chOff x="8323954" y="2419975"/>
            <a:chExt cx="3694176" cy="3053851"/>
          </a:xfrm>
        </p:grpSpPr>
        <p:pic>
          <p:nvPicPr>
            <p:cNvPr id="38" name="Picture 37" descr="Graphical user interface, website&#10;&#10;Description automatically generated">
              <a:extLst>
                <a:ext uri="{FF2B5EF4-FFF2-40B4-BE49-F238E27FC236}">
                  <a16:creationId xmlns:a16="http://schemas.microsoft.com/office/drawing/2014/main" id="{F6551D9A-E663-9B03-790A-0BAF289D1C7F}"/>
                </a:ext>
              </a:extLst>
            </p:cNvPr>
            <p:cNvPicPr>
              <a:picLocks noChangeAspect="1"/>
            </p:cNvPicPr>
            <p:nvPr/>
          </p:nvPicPr>
          <p:blipFill>
            <a:blip r:embed="rId3"/>
            <a:stretch>
              <a:fillRect/>
            </a:stretch>
          </p:blipFill>
          <p:spPr>
            <a:xfrm>
              <a:off x="8323954" y="2419975"/>
              <a:ext cx="3694176" cy="3053851"/>
            </a:xfrm>
            <a:prstGeom prst="rect">
              <a:avLst/>
            </a:prstGeom>
          </p:spPr>
        </p:pic>
        <p:sp>
          <p:nvSpPr>
            <p:cNvPr id="39" name="Rectangle 38">
              <a:extLst>
                <a:ext uri="{FF2B5EF4-FFF2-40B4-BE49-F238E27FC236}">
                  <a16:creationId xmlns:a16="http://schemas.microsoft.com/office/drawing/2014/main" id="{A653640F-A848-3CC5-DB83-3B669E552B7F}"/>
                </a:ext>
              </a:extLst>
            </p:cNvPr>
            <p:cNvSpPr/>
            <p:nvPr/>
          </p:nvSpPr>
          <p:spPr>
            <a:xfrm>
              <a:off x="10065105" y="4697339"/>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phic 3">
            <a:extLst>
              <a:ext uri="{FF2B5EF4-FFF2-40B4-BE49-F238E27FC236}">
                <a16:creationId xmlns:a16="http://schemas.microsoft.com/office/drawing/2014/main" id="{2CFAC883-197C-C418-0D68-1FE821302E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7" name="Picture 6" descr="Informa Engage Logo Text&#10;">
            <a:extLst>
              <a:ext uri="{FF2B5EF4-FFF2-40B4-BE49-F238E27FC236}">
                <a16:creationId xmlns:a16="http://schemas.microsoft.com/office/drawing/2014/main" id="{EC345902-0413-F549-B164-7BAEF320AFF3}"/>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3" name="Picture Placeholder 20">
            <a:extLst>
              <a:ext uri="{FF2B5EF4-FFF2-40B4-BE49-F238E27FC236}">
                <a16:creationId xmlns:a16="http://schemas.microsoft.com/office/drawing/2014/main" id="{831AF2D9-B2BC-A700-B34C-141DBA6FE872}"/>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724356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64024"/>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64050"/>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48394"/>
            <a:ext cx="7076314" cy="181436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Informa Engage is your one stop </a:t>
            </a:r>
            <a:r>
              <a:rPr lang="en-US" sz="1400" dirty="0">
                <a:solidFill>
                  <a:schemeClr val="tx1">
                    <a:lumMod val="85000"/>
                    <a:lumOff val="15000"/>
                  </a:schemeClr>
                </a:solidFill>
              </a:rPr>
              <a:t>for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creating highly relevant content that engages your audience through beautifully designed custom </a:t>
            </a:r>
            <a:r>
              <a:rPr lang="en-US" sz="1400" dirty="0">
                <a:solidFill>
                  <a:schemeClr val="tx1">
                    <a:lumMod val="85000"/>
                    <a:lumOff val="15000"/>
                  </a:schemeClr>
                </a:solidFill>
              </a:rPr>
              <a:t>emails</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Keeping your target customer in mind, we deliver helpful information that educates and informs in a co-branded, competitive-free environment. Generate interest and new business for your company by nurturing prospects throughout their journey. Capture engaged prospects with winning emails that share captivating content.</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CUSTOM PARNTER EMAIL</a:t>
            </a:r>
          </a:p>
        </p:txBody>
      </p:sp>
      <p:sp>
        <p:nvSpPr>
          <p:cNvPr id="3" name="TextBox 2">
            <a:extLst>
              <a:ext uri="{FF2B5EF4-FFF2-40B4-BE49-F238E27FC236}">
                <a16:creationId xmlns:a16="http://schemas.microsoft.com/office/drawing/2014/main" id="{54D9C3E5-A3FC-48F2-339D-34C4282D90D2}"/>
              </a:ext>
            </a:extLst>
          </p:cNvPr>
          <p:cNvSpPr txBox="1"/>
          <p:nvPr/>
        </p:nvSpPr>
        <p:spPr>
          <a:xfrm>
            <a:off x="478243" y="3825602"/>
            <a:ext cx="7065557" cy="1996893"/>
          </a:xfrm>
          <a:prstGeom prst="rect">
            <a:avLst/>
          </a:prstGeom>
          <a:noFill/>
        </p:spPr>
        <p:txBody>
          <a:bodyPr wrap="square">
            <a:spAutoFit/>
          </a:bodyPr>
          <a:lstStyle/>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Align your message with a credible brand to increase awareness and </a:t>
            </a:r>
            <a:r>
              <a:rPr lang="en-US" sz="14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credibilty</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Experienced team works with you to determine targeted distribution list</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Single or multi-touch to extend frequency</a:t>
            </a:r>
          </a:p>
          <a:p>
            <a:pPr marL="173736" marR="0" indent="-173736">
              <a:lnSpc>
                <a:spcPct val="150000"/>
              </a:lnSpc>
              <a:spcBef>
                <a:spcPts val="0"/>
              </a:spcBef>
              <a:spcAft>
                <a:spcPts val="0"/>
              </a:spcAft>
              <a:buClr>
                <a:srgbClr val="10A7D9"/>
              </a:buClr>
              <a:buFont typeface="Arial" panose="020B0604020202020204" pitchFamily="34" charset="0"/>
              <a:buChar char="•"/>
            </a:pPr>
            <a:r>
              <a:rPr lang="en-US" sz="1400" kern="100" dirty="0">
                <a:effectLst/>
                <a:latin typeface="Open Sans" panose="020B0606030504020204" pitchFamily="34" charset="0"/>
                <a:ea typeface="Open Sans" panose="020B0606030504020204" pitchFamily="34" charset="0"/>
                <a:cs typeface="Open Sans" panose="020B0606030504020204" pitchFamily="34" charset="0"/>
              </a:rPr>
              <a:t>Drive website traffic and brand awareness to your target audience</a:t>
            </a:r>
          </a:p>
          <a:p>
            <a:pPr marL="173736" marR="0" indent="-173736">
              <a:lnSpc>
                <a:spcPct val="150000"/>
              </a:lnSpc>
              <a:spcBef>
                <a:spcPts val="0"/>
              </a:spcBef>
              <a:spcAft>
                <a:spcPts val="0"/>
              </a:spcAft>
              <a:buClr>
                <a:srgbClr val="10A7D9"/>
              </a:buClr>
              <a:buFont typeface="Arial" panose="020B0604020202020204" pitchFamily="34" charset="0"/>
              <a:buChar char="•"/>
            </a:pPr>
            <a:r>
              <a:rPr lang="en-US" sz="1400" kern="100" dirty="0">
                <a:effectLst/>
                <a:latin typeface="Open Sans" panose="020B0606030504020204" pitchFamily="34" charset="0"/>
                <a:ea typeface="Open Sans" panose="020B0606030504020204" pitchFamily="34" charset="0"/>
                <a:cs typeface="Open Sans" panose="020B0606030504020204" pitchFamily="34" charset="0"/>
              </a:rPr>
              <a:t>Generate engagement for product announcements or press releases</a:t>
            </a:r>
          </a:p>
          <a:p>
            <a:pPr marL="173736" marR="0" indent="-173736">
              <a:lnSpc>
                <a:spcPct val="150000"/>
              </a:lnSpc>
              <a:spcBef>
                <a:spcPts val="0"/>
              </a:spcBef>
              <a:spcAft>
                <a:spcPts val="0"/>
              </a:spcAft>
              <a:buClr>
                <a:srgbClr val="10A7D9"/>
              </a:buClr>
              <a:buFont typeface="Arial" panose="020B0604020202020204" pitchFamily="34" charset="0"/>
              <a:buChar char="•"/>
            </a:pPr>
            <a:r>
              <a:rPr lang="en-US" sz="1400" kern="100" dirty="0">
                <a:effectLst/>
                <a:latin typeface="Open Sans" panose="020B0606030504020204" pitchFamily="34" charset="0"/>
                <a:ea typeface="Open Sans" panose="020B0606030504020204" pitchFamily="34" charset="0"/>
                <a:cs typeface="Open Sans" panose="020B0606030504020204" pitchFamily="34" charset="0"/>
              </a:rPr>
              <a:t>Announce your presence at a tradeshow or conference</a:t>
            </a:r>
          </a:p>
        </p:txBody>
      </p:sp>
      <p:pic>
        <p:nvPicPr>
          <p:cNvPr id="13" name="Picture 12" descr="Graphical user interface, text&#10;&#10;Description automatically generated">
            <a:extLst>
              <a:ext uri="{FF2B5EF4-FFF2-40B4-BE49-F238E27FC236}">
                <a16:creationId xmlns:a16="http://schemas.microsoft.com/office/drawing/2014/main" id="{67C4E592-CED2-8D71-3B1B-57532E15E699}"/>
              </a:ext>
            </a:extLst>
          </p:cNvPr>
          <p:cNvPicPr>
            <a:picLocks noChangeAspect="1"/>
          </p:cNvPicPr>
          <p:nvPr/>
        </p:nvPicPr>
        <p:blipFill>
          <a:blip r:embed="rId3"/>
          <a:stretch>
            <a:fillRect/>
          </a:stretch>
        </p:blipFill>
        <p:spPr>
          <a:xfrm>
            <a:off x="8910860" y="1915401"/>
            <a:ext cx="2520365" cy="3739896"/>
          </a:xfrm>
          <a:prstGeom prst="rect">
            <a:avLst/>
          </a:prstGeom>
        </p:spPr>
      </p:pic>
      <p:pic>
        <p:nvPicPr>
          <p:cNvPr id="9" name="Graphic 8">
            <a:extLst>
              <a:ext uri="{FF2B5EF4-FFF2-40B4-BE49-F238E27FC236}">
                <a16:creationId xmlns:a16="http://schemas.microsoft.com/office/drawing/2014/main" id="{F394B960-B31B-FFF3-B654-FFAB94A8A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8085D98F-D41B-7E47-8A96-299286E5C10C}"/>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533451C1-0D36-2400-FC08-72721AAF888D}"/>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1291020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64024"/>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64050"/>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3613" y="1497344"/>
            <a:ext cx="7076314" cy="181436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rPr>
              <a:t>The key to any successful marketing initiative is reaching the right audience. Custom Postal Direct Mail from Informa Engage enables marketers, agencies and brokers to target, engage and activate campaigns targeted at B2B decision makers that rely on hundreds of Informa brands.</a:t>
            </a:r>
          </a:p>
          <a:p>
            <a:r>
              <a:rPr lang="en-US" sz="1400" dirty="0">
                <a:solidFill>
                  <a:schemeClr val="tx1">
                    <a:lumMod val="85000"/>
                    <a:lumOff val="15000"/>
                  </a:schemeClr>
                </a:solidFill>
              </a:rPr>
              <a:t>Elevate your marketing efforts by expanding your audience and reaching target prospects through leveraging valuable data.  </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3613" y="368931"/>
            <a:ext cx="6943849" cy="702886"/>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CUSTOM POSTAL DIRECT MAIL</a:t>
            </a:r>
          </a:p>
        </p:txBody>
      </p:sp>
      <p:sp>
        <p:nvSpPr>
          <p:cNvPr id="3" name="TextBox 2">
            <a:extLst>
              <a:ext uri="{FF2B5EF4-FFF2-40B4-BE49-F238E27FC236}">
                <a16:creationId xmlns:a16="http://schemas.microsoft.com/office/drawing/2014/main" id="{54D9C3E5-A3FC-48F2-339D-34C4282D90D2}"/>
              </a:ext>
            </a:extLst>
          </p:cNvPr>
          <p:cNvSpPr txBox="1"/>
          <p:nvPr/>
        </p:nvSpPr>
        <p:spPr>
          <a:xfrm>
            <a:off x="478243" y="3825602"/>
            <a:ext cx="7065557" cy="135056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High levels of targeting enabling advertisers to slice and dice audience data</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Target audience based on demographic, firmographic, and geographic data</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Beneficial in promoting content, products, and services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Build messaging that focuses on the topics that drive interest and engagement</a:t>
            </a:r>
          </a:p>
        </p:txBody>
      </p:sp>
      <p:pic>
        <p:nvPicPr>
          <p:cNvPr id="9" name="Graphic 8">
            <a:extLst>
              <a:ext uri="{FF2B5EF4-FFF2-40B4-BE49-F238E27FC236}">
                <a16:creationId xmlns:a16="http://schemas.microsoft.com/office/drawing/2014/main" id="{F394B960-B31B-FFF3-B654-FFAB94A8A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8085D98F-D41B-7E47-8A96-299286E5C10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pic>
        <p:nvPicPr>
          <p:cNvPr id="16" name="Picture 15" descr="A red mailbox with a book in it&#10;&#10;Description automatically generated">
            <a:extLst>
              <a:ext uri="{FF2B5EF4-FFF2-40B4-BE49-F238E27FC236}">
                <a16:creationId xmlns:a16="http://schemas.microsoft.com/office/drawing/2014/main" id="{24DCDDE1-5B05-99AC-6D77-175790C74260}"/>
              </a:ext>
            </a:extLst>
          </p:cNvPr>
          <p:cNvPicPr>
            <a:picLocks noChangeAspect="1"/>
          </p:cNvPicPr>
          <p:nvPr/>
        </p:nvPicPr>
        <p:blipFill rotWithShape="1">
          <a:blip r:embed="rId6"/>
          <a:srcRect l="49334" r="9212"/>
          <a:stretch/>
        </p:blipFill>
        <p:spPr>
          <a:xfrm>
            <a:off x="7928919" y="0"/>
            <a:ext cx="4263081" cy="6858000"/>
          </a:xfrm>
          <a:prstGeom prst="rect">
            <a:avLst/>
          </a:prstGeom>
        </p:spPr>
      </p:pic>
      <p:sp>
        <p:nvSpPr>
          <p:cNvPr id="18" name="Picture Placeholder 17">
            <a:extLst>
              <a:ext uri="{FF2B5EF4-FFF2-40B4-BE49-F238E27FC236}">
                <a16:creationId xmlns:a16="http://schemas.microsoft.com/office/drawing/2014/main" id="{078DAE9A-5B54-6C9A-52B3-B00CC7113FBD}"/>
              </a:ext>
            </a:extLst>
          </p:cNvPr>
          <p:cNvSpPr>
            <a:spLocks noGrp="1"/>
          </p:cNvSpPr>
          <p:nvPr>
            <p:ph type="pic" sz="quarter" idx="13"/>
          </p:nvPr>
        </p:nvSpPr>
        <p:spPr/>
      </p:sp>
    </p:spTree>
    <p:extLst>
      <p:ext uri="{BB962C8B-B14F-4D97-AF65-F5344CB8AC3E}">
        <p14:creationId xmlns:p14="http://schemas.microsoft.com/office/powerpoint/2010/main" val="419510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B9950-8EBF-153D-D383-B1120DDACC6B}"/>
              </a:ext>
            </a:extLst>
          </p:cNvPr>
          <p:cNvSpPr>
            <a:spLocks noGrp="1"/>
          </p:cNvSpPr>
          <p:nvPr>
            <p:ph type="title"/>
          </p:nvPr>
        </p:nvSpPr>
        <p:spPr/>
        <p:txBody>
          <a:bodyPr/>
          <a:lstStyle/>
          <a:p>
            <a:r>
              <a:rPr lang="en-US" sz="3600" b="1" dirty="0">
                <a:latin typeface="Poppins" pitchFamily="2" charset="77"/>
                <a:cs typeface="Poppins" pitchFamily="2" charset="77"/>
              </a:rPr>
              <a:t>CONTENT MARKETING SOLUTIONS</a:t>
            </a:r>
          </a:p>
        </p:txBody>
      </p:sp>
    </p:spTree>
    <p:extLst>
      <p:ext uri="{BB962C8B-B14F-4D97-AF65-F5344CB8AC3E}">
        <p14:creationId xmlns:p14="http://schemas.microsoft.com/office/powerpoint/2010/main" val="244101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64022"/>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64048"/>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3"/>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92165"/>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Provide </a:t>
            </a:r>
            <a:r>
              <a:rPr lang="en-US" sz="1400" dirty="0">
                <a:solidFill>
                  <a:schemeClr val="tx1">
                    <a:lumMod val="85000"/>
                    <a:lumOff val="15000"/>
                  </a:schemeClr>
                </a:solidFill>
              </a:rPr>
              <a:t>a clear way</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for your target audience to move from the awareness to consideration stage. The key to sponsored, native content is high-quality information that is relevant to readers. Our writers are industry experts </a:t>
            </a:r>
            <a:r>
              <a:rPr lang="en-US" sz="1400" dirty="0">
                <a:solidFill>
                  <a:schemeClr val="tx1">
                    <a:lumMod val="85000"/>
                    <a:lumOff val="15000"/>
                  </a:schemeClr>
                </a:solidFill>
              </a:rPr>
              <a:t>who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ensure success through an effective creative and content development process. </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Blogs and articles represent a brand’s credibility, value, and relevance to a specific audience. Engage your target audience through helpful and topic-specific content that resonates long-term.</a:t>
            </a:r>
          </a:p>
          <a:p>
            <a:pPr>
              <a:lnSpc>
                <a:spcPct val="110000"/>
              </a:lnSpc>
              <a:spcBef>
                <a:spcPts val="600"/>
              </a:spcBef>
              <a:spcAft>
                <a:spcPts val="600"/>
              </a:spcAft>
            </a:pPr>
            <a:endParaRPr lang="en-US" sz="1400" dirty="0">
              <a:solidFill>
                <a:schemeClr val="tx1">
                  <a:lumMod val="85000"/>
                  <a:lumOff val="15000"/>
                </a:schemeClr>
              </a:solidFill>
            </a:endParaRPr>
          </a:p>
        </p:txBody>
      </p:sp>
      <p:sp>
        <p:nvSpPr>
          <p:cNvPr id="3" name="TextBox 2">
            <a:extLst>
              <a:ext uri="{FF2B5EF4-FFF2-40B4-BE49-F238E27FC236}">
                <a16:creationId xmlns:a16="http://schemas.microsoft.com/office/drawing/2014/main" id="{C873FB4E-24E4-BEC1-E9F3-85AF0D10145C}"/>
              </a:ext>
            </a:extLst>
          </p:cNvPr>
          <p:cNvSpPr txBox="1"/>
          <p:nvPr/>
        </p:nvSpPr>
        <p:spPr>
          <a:xfrm>
            <a:off x="478243" y="3825600"/>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Topic specific blog or article, typically 750 words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Ability to include images, captions, and website link</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Ownership of blogs and articles to use across marketing channels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Marketing promotion option available to generate awareness and engagement</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BLOGS &amp; ARTICLES</a:t>
            </a:r>
          </a:p>
        </p:txBody>
      </p:sp>
      <p:grpSp>
        <p:nvGrpSpPr>
          <p:cNvPr id="18" name="Group 17">
            <a:extLst>
              <a:ext uri="{FF2B5EF4-FFF2-40B4-BE49-F238E27FC236}">
                <a16:creationId xmlns:a16="http://schemas.microsoft.com/office/drawing/2014/main" id="{911290DD-75C9-6312-5E3F-FED5AC458E25}"/>
              </a:ext>
            </a:extLst>
          </p:cNvPr>
          <p:cNvGrpSpPr/>
          <p:nvPr/>
        </p:nvGrpSpPr>
        <p:grpSpPr>
          <a:xfrm>
            <a:off x="8351520" y="2258301"/>
            <a:ext cx="3694471" cy="3054096"/>
            <a:chOff x="8323807" y="1754373"/>
            <a:chExt cx="3694471" cy="3054096"/>
          </a:xfrm>
        </p:grpSpPr>
        <p:pic>
          <p:nvPicPr>
            <p:cNvPr id="15" name="Picture 14" descr="Graphical user interface, website&#10;&#10;Description automatically generated">
              <a:extLst>
                <a:ext uri="{FF2B5EF4-FFF2-40B4-BE49-F238E27FC236}">
                  <a16:creationId xmlns:a16="http://schemas.microsoft.com/office/drawing/2014/main" id="{0D47EBA5-5AE6-3FE5-F672-E3923B01068C}"/>
                </a:ext>
              </a:extLst>
            </p:cNvPr>
            <p:cNvPicPr>
              <a:picLocks noChangeAspect="1"/>
            </p:cNvPicPr>
            <p:nvPr/>
          </p:nvPicPr>
          <p:blipFill>
            <a:blip r:embed="rId4"/>
            <a:stretch>
              <a:fillRect/>
            </a:stretch>
          </p:blipFill>
          <p:spPr>
            <a:xfrm>
              <a:off x="8323807" y="1754373"/>
              <a:ext cx="3694471" cy="3054096"/>
            </a:xfrm>
            <a:prstGeom prst="rect">
              <a:avLst/>
            </a:prstGeom>
          </p:spPr>
        </p:pic>
        <p:sp>
          <p:nvSpPr>
            <p:cNvPr id="16" name="Rectangle 15">
              <a:extLst>
                <a:ext uri="{FF2B5EF4-FFF2-40B4-BE49-F238E27FC236}">
                  <a16:creationId xmlns:a16="http://schemas.microsoft.com/office/drawing/2014/main" id="{9D973597-780D-581D-0860-B8B26783B705}"/>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aphic 8">
            <a:extLst>
              <a:ext uri="{FF2B5EF4-FFF2-40B4-BE49-F238E27FC236}">
                <a16:creationId xmlns:a16="http://schemas.microsoft.com/office/drawing/2014/main" id="{06D62530-6564-4252-2419-4A4FD56B18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71AA9FDA-908B-4E5E-6B06-117FF38E9427}"/>
              </a:ext>
            </a:extLst>
          </p:cNvPr>
          <p:cNvPicPr>
            <a:picLocks noChangeAspect="1"/>
          </p:cNvPicPr>
          <p:nvPr/>
        </p:nvPicPr>
        <p:blipFill>
          <a:blip r:embed="rId7">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70E2B1AE-31E0-CACA-0648-7E0B989F69D1}"/>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55496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08615"/>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08641"/>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26389"/>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en-US" sz="1400" dirty="0">
                <a:solidFill>
                  <a:schemeClr val="tx1">
                    <a:lumMod val="85000"/>
                    <a:lumOff val="15000"/>
                  </a:schemeClr>
                </a:solidFill>
              </a:rPr>
              <a:t>Drive more audience engagement and higher quality leads without increasing workload capacity. Content Multiplier amplifies marketing ROI by creating video and content assets that help brands stay top of mind </a:t>
            </a:r>
            <a:r>
              <a:rPr lang="en-US" sz="1400" i="1" dirty="0">
                <a:solidFill>
                  <a:schemeClr val="tx1">
                    <a:lumMod val="85000"/>
                    <a:lumOff val="15000"/>
                  </a:schemeClr>
                </a:solidFill>
              </a:rPr>
              <a:t>with little to no effort. </a:t>
            </a:r>
          </a:p>
          <a:p>
            <a:pPr>
              <a:spcAft>
                <a:spcPts val="300"/>
              </a:spcAft>
            </a:pPr>
            <a:r>
              <a:rPr lang="en-US" sz="1400" dirty="0">
                <a:solidFill>
                  <a:schemeClr val="tx1">
                    <a:lumMod val="85000"/>
                    <a:lumOff val="15000"/>
                  </a:schemeClr>
                </a:solidFill>
              </a:rPr>
              <a:t>AI functionality does the heavy lifting by converting one video asset into over ten powerful content assets from just one webinar, event, or interview video. Content Multiplier enables brands to stay relevant and engaged with their target audience, resulting in higher quality leads over time. </a:t>
            </a:r>
          </a:p>
          <a:p>
            <a:pPr>
              <a:spcAft>
                <a:spcPts val="300"/>
              </a:spcAft>
            </a:pPr>
            <a:endParaRPr lang="en-US" sz="1400" dirty="0">
              <a:solidFill>
                <a:schemeClr val="tx1">
                  <a:lumMod val="85000"/>
                  <a:lumOff val="15000"/>
                </a:schemeClr>
              </a:solidFill>
            </a:endParaRPr>
          </a:p>
        </p:txBody>
      </p:sp>
      <p:sp>
        <p:nvSpPr>
          <p:cNvPr id="3" name="TextBox 2">
            <a:extLst>
              <a:ext uri="{FF2B5EF4-FFF2-40B4-BE49-F238E27FC236}">
                <a16:creationId xmlns:a16="http://schemas.microsoft.com/office/drawing/2014/main" id="{C873FB4E-24E4-BEC1-E9F3-85AF0D10145C}"/>
              </a:ext>
            </a:extLst>
          </p:cNvPr>
          <p:cNvSpPr txBox="1"/>
          <p:nvPr/>
        </p:nvSpPr>
        <p:spPr>
          <a:xfrm>
            <a:off x="478243" y="3654693"/>
            <a:ext cx="7065557" cy="2643224"/>
          </a:xfrm>
          <a:prstGeom prst="rect">
            <a:avLst/>
          </a:prstGeom>
          <a:noFill/>
        </p:spPr>
        <p:txBody>
          <a:bodyPr wrap="square">
            <a:spAutoFit/>
          </a:bodyPr>
          <a:lstStyle/>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Co-branded interactive landing page, highlighting key moments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5 - 10 engaging video moments to focus on the most valuable key points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60 - 90 second video trailer, compilation of key moments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Videos and transcripts can be used for social media, email, and website content</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Unlimited usage rights to distribute co-branded Informa videos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Language translation subtitle capabilities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3 related assets can be included on dedicated landing page</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CONTENT MULTIPLIER</a:t>
            </a:r>
          </a:p>
        </p:txBody>
      </p:sp>
      <p:grpSp>
        <p:nvGrpSpPr>
          <p:cNvPr id="14" name="Group 13">
            <a:extLst>
              <a:ext uri="{FF2B5EF4-FFF2-40B4-BE49-F238E27FC236}">
                <a16:creationId xmlns:a16="http://schemas.microsoft.com/office/drawing/2014/main" id="{A4AF445A-836E-F242-29A4-0C57D00A4475}"/>
              </a:ext>
            </a:extLst>
          </p:cNvPr>
          <p:cNvGrpSpPr/>
          <p:nvPr/>
        </p:nvGrpSpPr>
        <p:grpSpPr>
          <a:xfrm>
            <a:off x="8351520" y="2258301"/>
            <a:ext cx="3694472" cy="3054096"/>
            <a:chOff x="8323806" y="1754373"/>
            <a:chExt cx="3694472" cy="3054096"/>
          </a:xfrm>
        </p:grpSpPr>
        <p:pic>
          <p:nvPicPr>
            <p:cNvPr id="10" name="Picture 9" descr="A picture containing text, screenshot, monitor&#10;&#10;Description automatically generated">
              <a:extLst>
                <a:ext uri="{FF2B5EF4-FFF2-40B4-BE49-F238E27FC236}">
                  <a16:creationId xmlns:a16="http://schemas.microsoft.com/office/drawing/2014/main" id="{1FC91340-BA45-5679-ADC0-1B23A0ABC722}"/>
                </a:ext>
              </a:extLst>
            </p:cNvPr>
            <p:cNvPicPr>
              <a:picLocks noChangeAspect="1"/>
            </p:cNvPicPr>
            <p:nvPr/>
          </p:nvPicPr>
          <p:blipFill>
            <a:blip r:embed="rId3"/>
            <a:stretch>
              <a:fillRect/>
            </a:stretch>
          </p:blipFill>
          <p:spPr>
            <a:xfrm>
              <a:off x="8323806" y="1754373"/>
              <a:ext cx="3694472" cy="3054096"/>
            </a:xfrm>
            <a:prstGeom prst="rect">
              <a:avLst/>
            </a:prstGeom>
          </p:spPr>
        </p:pic>
        <p:sp>
          <p:nvSpPr>
            <p:cNvPr id="16" name="Rectangle 15">
              <a:extLst>
                <a:ext uri="{FF2B5EF4-FFF2-40B4-BE49-F238E27FC236}">
                  <a16:creationId xmlns:a16="http://schemas.microsoft.com/office/drawing/2014/main" id="{9D973597-780D-581D-0860-B8B26783B705}"/>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aphic 8">
            <a:extLst>
              <a:ext uri="{FF2B5EF4-FFF2-40B4-BE49-F238E27FC236}">
                <a16:creationId xmlns:a16="http://schemas.microsoft.com/office/drawing/2014/main" id="{3E089D08-FEA7-BA81-8F35-FEF9D6863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3" name="Picture 12" descr="Informa Engage Logo Text&#10;">
            <a:extLst>
              <a:ext uri="{FF2B5EF4-FFF2-40B4-BE49-F238E27FC236}">
                <a16:creationId xmlns:a16="http://schemas.microsoft.com/office/drawing/2014/main" id="{00FBED02-CEA2-0B64-27E2-B3973571FFBC}"/>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5E01F458-1079-8E09-3D25-7A5CE0091351}"/>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08074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82121"/>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82147"/>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35720"/>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Drive demand and tell your story with a co-branded digital reprint. Reach your target audience through an engaging, interactive report that elevates your brand through thought leadership. By calling out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key sections, your target </a:t>
            </a:r>
            <a:r>
              <a:rPr lang="en-US" sz="1400" b="0" i="0"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audience can interact and digest information that’s critical to their decision-making process. </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400" b="0" i="0"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Include call-to-action links to direct readers to your websites and landing pages. Digital report reprints make understanding audience intent simple with analytics and reporting. </a:t>
            </a:r>
          </a:p>
        </p:txBody>
      </p:sp>
      <p:sp>
        <p:nvSpPr>
          <p:cNvPr id="3" name="TextBox 2">
            <a:extLst>
              <a:ext uri="{FF2B5EF4-FFF2-40B4-BE49-F238E27FC236}">
                <a16:creationId xmlns:a16="http://schemas.microsoft.com/office/drawing/2014/main" id="{C873FB4E-24E4-BEC1-E9F3-85AF0D10145C}"/>
              </a:ext>
            </a:extLst>
          </p:cNvPr>
          <p:cNvSpPr txBox="1"/>
          <p:nvPr/>
        </p:nvSpPr>
        <p:spPr>
          <a:xfrm>
            <a:off x="478243" y="3743699"/>
            <a:ext cx="7065557" cy="1996893"/>
          </a:xfrm>
          <a:prstGeom prst="rect">
            <a:avLst/>
          </a:prstGeom>
          <a:noFill/>
        </p:spPr>
        <p:txBody>
          <a:bodyPr wrap="square">
            <a:spAutoFit/>
          </a:bodyPr>
          <a:lstStyle/>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Standard PDF report converted into interactive digital experience for greater audience interaction and engagement </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Up to 8 key content sections featuring specific topical elements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Editorial planning and template design included</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analytics provided</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DIGITAL REPORT REPRINT</a:t>
            </a:r>
          </a:p>
        </p:txBody>
      </p:sp>
      <p:grpSp>
        <p:nvGrpSpPr>
          <p:cNvPr id="14" name="Group 13">
            <a:extLst>
              <a:ext uri="{FF2B5EF4-FFF2-40B4-BE49-F238E27FC236}">
                <a16:creationId xmlns:a16="http://schemas.microsoft.com/office/drawing/2014/main" id="{ADC77F86-E98F-2005-DCB0-409A629EA44A}"/>
              </a:ext>
            </a:extLst>
          </p:cNvPr>
          <p:cNvGrpSpPr/>
          <p:nvPr/>
        </p:nvGrpSpPr>
        <p:grpSpPr>
          <a:xfrm>
            <a:off x="8323807" y="2258301"/>
            <a:ext cx="3694472" cy="3054096"/>
            <a:chOff x="8323806" y="1754373"/>
            <a:chExt cx="3694472" cy="3054096"/>
          </a:xfrm>
        </p:grpSpPr>
        <p:pic>
          <p:nvPicPr>
            <p:cNvPr id="12" name="Picture 11" descr="A picture containing text, electronics, indoor, display&#10;&#10;Description automatically generated">
              <a:extLst>
                <a:ext uri="{FF2B5EF4-FFF2-40B4-BE49-F238E27FC236}">
                  <a16:creationId xmlns:a16="http://schemas.microsoft.com/office/drawing/2014/main" id="{DEC7CC65-98BF-2442-5255-188D600F78B4}"/>
                </a:ext>
              </a:extLst>
            </p:cNvPr>
            <p:cNvPicPr>
              <a:picLocks noChangeAspect="1"/>
            </p:cNvPicPr>
            <p:nvPr/>
          </p:nvPicPr>
          <p:blipFill>
            <a:blip r:embed="rId3"/>
            <a:stretch>
              <a:fillRect/>
            </a:stretch>
          </p:blipFill>
          <p:spPr>
            <a:xfrm>
              <a:off x="8323806" y="1754373"/>
              <a:ext cx="3694472" cy="3054096"/>
            </a:xfrm>
            <a:prstGeom prst="rect">
              <a:avLst/>
            </a:prstGeom>
          </p:spPr>
        </p:pic>
        <p:sp>
          <p:nvSpPr>
            <p:cNvPr id="16" name="Rectangle 15">
              <a:extLst>
                <a:ext uri="{FF2B5EF4-FFF2-40B4-BE49-F238E27FC236}">
                  <a16:creationId xmlns:a16="http://schemas.microsoft.com/office/drawing/2014/main" id="{9D973597-780D-581D-0860-B8B26783B705}"/>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aphic 8">
            <a:extLst>
              <a:ext uri="{FF2B5EF4-FFF2-40B4-BE49-F238E27FC236}">
                <a16:creationId xmlns:a16="http://schemas.microsoft.com/office/drawing/2014/main" id="{8B2063FF-79BA-1967-43C0-0EEC70B576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C16186A8-B8B9-71E3-221F-1887FA3CE610}"/>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EE497FB6-9477-C5BE-762B-9ADE1C45992F}"/>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131159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59543"/>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59569"/>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24431"/>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rPr>
              <a:t>eB</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ooks help solve problems, tackle industry topics or uncover opportunities for your prospects. Compared to white papers, eBooks are typically more visual in nature, have a more conversational tone and often tie related content pieces together into multiple chapters.</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Interesting and educational, eBooks are a great way to convey information in an easy to consume, visual format.  An effective and influential tool in building subject-matter credibility and generating leads. </a:t>
            </a: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EBOOK</a:t>
            </a:r>
          </a:p>
        </p:txBody>
      </p:sp>
      <p:grpSp>
        <p:nvGrpSpPr>
          <p:cNvPr id="12" name="Group 11">
            <a:extLst>
              <a:ext uri="{FF2B5EF4-FFF2-40B4-BE49-F238E27FC236}">
                <a16:creationId xmlns:a16="http://schemas.microsoft.com/office/drawing/2014/main" id="{D3B956E1-9991-A23B-4371-996CDC045347}"/>
              </a:ext>
            </a:extLst>
          </p:cNvPr>
          <p:cNvGrpSpPr/>
          <p:nvPr/>
        </p:nvGrpSpPr>
        <p:grpSpPr>
          <a:xfrm>
            <a:off x="8323807" y="2258301"/>
            <a:ext cx="3694472" cy="3054096"/>
            <a:chOff x="8323806" y="1754373"/>
            <a:chExt cx="3694472" cy="3054096"/>
          </a:xfrm>
        </p:grpSpPr>
        <p:pic>
          <p:nvPicPr>
            <p:cNvPr id="10" name="Picture 9" descr="A person riding a bicycle&#10;&#10;Description automatically generated with low confidence">
              <a:extLst>
                <a:ext uri="{FF2B5EF4-FFF2-40B4-BE49-F238E27FC236}">
                  <a16:creationId xmlns:a16="http://schemas.microsoft.com/office/drawing/2014/main" id="{BCB30F12-22E5-0F4D-86CB-46442D3C51A7}"/>
                </a:ext>
              </a:extLst>
            </p:cNvPr>
            <p:cNvPicPr>
              <a:picLocks noChangeAspect="1"/>
            </p:cNvPicPr>
            <p:nvPr/>
          </p:nvPicPr>
          <p:blipFill>
            <a:blip r:embed="rId3"/>
            <a:stretch>
              <a:fillRect/>
            </a:stretch>
          </p:blipFill>
          <p:spPr>
            <a:xfrm>
              <a:off x="8323806" y="1754373"/>
              <a:ext cx="3694472" cy="3054096"/>
            </a:xfrm>
            <a:prstGeom prst="rect">
              <a:avLst/>
            </a:prstGeom>
          </p:spPr>
        </p:pic>
        <p:sp>
          <p:nvSpPr>
            <p:cNvPr id="16" name="Rectangle 15">
              <a:extLst>
                <a:ext uri="{FF2B5EF4-FFF2-40B4-BE49-F238E27FC236}">
                  <a16:creationId xmlns:a16="http://schemas.microsoft.com/office/drawing/2014/main" id="{9D973597-780D-581D-0860-B8B26783B705}"/>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2FA0F945-0F0D-4C11-A547-9EBC609F8AAF}"/>
              </a:ext>
            </a:extLst>
          </p:cNvPr>
          <p:cNvSpPr txBox="1"/>
          <p:nvPr/>
        </p:nvSpPr>
        <p:spPr>
          <a:xfrm>
            <a:off x="472864" y="3665831"/>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End-to-end program management including topic discovery, content development, design and production </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Standard eBook is 6-page PDF, single-chapter; or also available in multi-chapter series format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Source material can include a mix of news, articles, research, images, graphs/charts, testimonials, infographics, case studies, and more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Marketing promotion option available to generate qualified leads </a:t>
            </a:r>
          </a:p>
        </p:txBody>
      </p:sp>
      <p:pic>
        <p:nvPicPr>
          <p:cNvPr id="3" name="Graphic 2">
            <a:extLst>
              <a:ext uri="{FF2B5EF4-FFF2-40B4-BE49-F238E27FC236}">
                <a16:creationId xmlns:a16="http://schemas.microsoft.com/office/drawing/2014/main" id="{E84B57BD-27E0-2727-1334-F3052FCEAE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F11E3305-16F2-1773-1B49-5C106AADB11C}"/>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0D005781-AA5B-975F-F95B-ECB21E8509B9}"/>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194460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462745"/>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762771"/>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11766"/>
            <a:ext cx="7076314" cy="183233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Event Kickstart is a co-branded, interactive experience dedicated to a single sponsor. It provides users with a visually engaging, in-depth overview of activities at the show or event.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Event Kickstart page is perfect for increasing awareness among existing and prospective registrants. Capture the attention of your event attendees with this helpful event overview. If you are looking to drive engagement before, during, and after an event, then an Event Kickstart page may be the solution you have been looking for. </a:t>
            </a: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1400" b="0" i="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869033"/>
            <a:ext cx="7065557" cy="2320059"/>
          </a:xfrm>
          <a:prstGeom prst="rect">
            <a:avLst/>
          </a:prstGeom>
          <a:noFill/>
        </p:spPr>
        <p:txBody>
          <a:bodyPr wrap="square">
            <a:spAutoFit/>
          </a:bodyPr>
          <a:lstStyle/>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Turnkey management including design, development &amp; reporting </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Increased brand visibility and ROI of event sponsorship</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Showcase products or services in a compelling, interactive experience to warm leads prior to the event</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Dedicated sponsor page includes company information, booth location, speaking engagements, and related resources to inform and engage attendees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173736" lvl="0" indent="-173736">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B1C18929-0ABB-0FA5-87D2-5D60FF5C8A36}"/>
              </a:ext>
            </a:extLst>
          </p:cNvPr>
          <p:cNvGrpSpPr/>
          <p:nvPr/>
        </p:nvGrpSpPr>
        <p:grpSpPr>
          <a:xfrm>
            <a:off x="8323807" y="2258301"/>
            <a:ext cx="3694472" cy="3054096"/>
            <a:chOff x="8323806" y="1717049"/>
            <a:chExt cx="3694472" cy="3054096"/>
          </a:xfrm>
        </p:grpSpPr>
        <p:pic>
          <p:nvPicPr>
            <p:cNvPr id="15" name="Picture 14" descr="A screenshot of a video game&#10;&#10;Description automatically generated with medium confidence">
              <a:extLst>
                <a:ext uri="{FF2B5EF4-FFF2-40B4-BE49-F238E27FC236}">
                  <a16:creationId xmlns:a16="http://schemas.microsoft.com/office/drawing/2014/main" id="{B24F3524-8863-C0CF-B31D-E64BE4FABD25}"/>
                </a:ext>
              </a:extLst>
            </p:cNvPr>
            <p:cNvPicPr>
              <a:picLocks noChangeAspect="1"/>
            </p:cNvPicPr>
            <p:nvPr/>
          </p:nvPicPr>
          <p:blipFill>
            <a:blip r:embed="rId3"/>
            <a:stretch>
              <a:fillRect/>
            </a:stretch>
          </p:blipFill>
          <p:spPr>
            <a:xfrm>
              <a:off x="8323806" y="1717049"/>
              <a:ext cx="3694472" cy="3054096"/>
            </a:xfrm>
            <a:prstGeom prst="rect">
              <a:avLst/>
            </a:prstGeom>
          </p:spPr>
        </p:pic>
        <p:sp>
          <p:nvSpPr>
            <p:cNvPr id="14" name="Rectangle 13">
              <a:extLst>
                <a:ext uri="{FF2B5EF4-FFF2-40B4-BE49-F238E27FC236}">
                  <a16:creationId xmlns:a16="http://schemas.microsoft.com/office/drawing/2014/main" id="{17907D73-EE3F-13EE-DDFB-D522484923C4}"/>
                </a:ext>
              </a:extLst>
            </p:cNvPr>
            <p:cNvSpPr/>
            <p:nvPr/>
          </p:nvSpPr>
          <p:spPr>
            <a:xfrm>
              <a:off x="10075266" y="399882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013722F2-3F4D-58DE-2449-AF7413F1AF20}"/>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EVENT KICKSTART</a:t>
            </a:r>
          </a:p>
        </p:txBody>
      </p:sp>
      <p:pic>
        <p:nvPicPr>
          <p:cNvPr id="3" name="Graphic 2">
            <a:extLst>
              <a:ext uri="{FF2B5EF4-FFF2-40B4-BE49-F238E27FC236}">
                <a16:creationId xmlns:a16="http://schemas.microsoft.com/office/drawing/2014/main" id="{8A87AADC-55F7-40AE-1FD6-5E44C061E6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45B4E39A-0F20-BDD3-2C54-8346717CA109}"/>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9F3FBB7E-A30E-2E46-2E52-8DD840972D36}"/>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36745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F7DC-5342-C264-33CB-EB4CD5034A2F}"/>
              </a:ext>
            </a:extLst>
          </p:cNvPr>
          <p:cNvSpPr>
            <a:spLocks noGrp="1"/>
          </p:cNvSpPr>
          <p:nvPr>
            <p:ph type="title"/>
          </p:nvPr>
        </p:nvSpPr>
        <p:spPr/>
        <p:txBody>
          <a:bodyPr/>
          <a:lstStyle/>
          <a:p>
            <a:r>
              <a:rPr lang="en-US" sz="3600" b="1" dirty="0">
                <a:latin typeface="Poppins" pitchFamily="2" charset="77"/>
                <a:cs typeface="Poppins" pitchFamily="2" charset="77"/>
              </a:rPr>
              <a:t>ADVERTISING SOLUTIONS</a:t>
            </a:r>
          </a:p>
        </p:txBody>
      </p:sp>
    </p:spTree>
    <p:extLst>
      <p:ext uri="{BB962C8B-B14F-4D97-AF65-F5344CB8AC3E}">
        <p14:creationId xmlns:p14="http://schemas.microsoft.com/office/powerpoint/2010/main" val="2324100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99300"/>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99326"/>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2107" y="1362620"/>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400" b="0" i="0" u="none" strike="noStrike" dirty="0">
                <a:solidFill>
                  <a:schemeClr val="tx1">
                    <a:lumMod val="95000"/>
                    <a:lumOff val="5000"/>
                  </a:schemeClr>
                </a:solidFill>
                <a:effectLst/>
              </a:rPr>
              <a:t>Leverage the power of video to make an authentic connection with your audience. </a:t>
            </a:r>
            <a:r>
              <a:rPr lang="en-US" sz="1400" b="0" i="0" dirty="0">
                <a:solidFill>
                  <a:schemeClr val="tx1">
                    <a:lumMod val="95000"/>
                    <a:lumOff val="5000"/>
                  </a:schemeClr>
                </a:solidFill>
                <a:effectLst/>
              </a:rPr>
              <a:t>​</a:t>
            </a:r>
          </a:p>
          <a:p>
            <a:pPr algn="l" rtl="0" fontAlgn="base"/>
            <a:r>
              <a:rPr lang="en-US" sz="1400" b="0" i="0" u="none" strike="noStrike" dirty="0">
                <a:solidFill>
                  <a:schemeClr val="tx1">
                    <a:lumMod val="95000"/>
                    <a:lumOff val="5000"/>
                  </a:schemeClr>
                </a:solidFill>
                <a:effectLst/>
              </a:rPr>
              <a:t>This editorially-driven video interview will elevate your expert thought leader by capturing key insights as they discuss current trends, solutions to challenges, announce new products, make a company announcement, talk about upcoming events, etc.</a:t>
            </a:r>
            <a:endParaRPr lang="en-US" sz="1400" dirty="0">
              <a:solidFill>
                <a:schemeClr val="tx1">
                  <a:lumMod val="95000"/>
                  <a:lumOff val="5000"/>
                </a:schemeClr>
              </a:solidFill>
            </a:endParaRPr>
          </a:p>
          <a:p>
            <a:pPr fontAlgn="base"/>
            <a:r>
              <a:rPr lang="en-US" sz="1400" dirty="0">
                <a:solidFill>
                  <a:schemeClr val="tx1">
                    <a:lumMod val="95000"/>
                    <a:lumOff val="5000"/>
                  </a:schemeClr>
                </a:solidFill>
              </a:rPr>
              <a:t>Bridge the live event with an engaging experience to further increase prospect connectivity and interest.</a:t>
            </a:r>
          </a:p>
          <a:p>
            <a:pPr algn="l" rtl="0" fontAlgn="base"/>
            <a:endParaRPr lang="en-US" sz="1400" b="0" i="0" dirty="0">
              <a:solidFill>
                <a:schemeClr val="tx1">
                  <a:lumMod val="95000"/>
                  <a:lumOff val="5000"/>
                </a:schemeClr>
              </a:solidFill>
              <a:effectLst/>
            </a:endParaRPr>
          </a:p>
          <a:p>
            <a:endParaRPr lang="en-US" sz="1400" dirty="0">
              <a:solidFill>
                <a:schemeClr val="tx1">
                  <a:lumMod val="95000"/>
                  <a:lumOff val="5000"/>
                </a:schemeClr>
              </a:solidFill>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EXECUTIVE QUICKTAKE</a:t>
            </a: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705588"/>
            <a:ext cx="7065557" cy="1351332"/>
          </a:xfrm>
          <a:prstGeom prst="rect">
            <a:avLst/>
          </a:prstGeom>
          <a:noFill/>
        </p:spPr>
        <p:txBody>
          <a:bodyPr wrap="square">
            <a:spAutoFit/>
          </a:bodyPr>
          <a:lstStyle/>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var( --e-global-typography-text-font-family )"/>
              </a:rPr>
              <a:t>Advertising placements on Informa brand websites</a:t>
            </a:r>
            <a:endParaRPr lang="en-US" sz="1400" b="0" i="0" dirty="0">
              <a:solidFill>
                <a:schemeClr val="tx1">
                  <a:lumMod val="95000"/>
                  <a:lumOff val="5000"/>
                </a:schemeClr>
              </a:solidFill>
              <a:effectLst/>
              <a:latin typeface="Open Sans" panose="020B0606030504020204" pitchFamily="34" charset="0"/>
            </a:endParaRP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var( --e-global-typography-text-font-family )"/>
              </a:rPr>
              <a:t>Ability to associate marketer messaging with premium, trusted content</a:t>
            </a:r>
            <a:endParaRPr lang="en-US" sz="1400" b="0" i="0" dirty="0">
              <a:solidFill>
                <a:schemeClr val="tx1">
                  <a:lumMod val="95000"/>
                  <a:lumOff val="5000"/>
                </a:schemeClr>
              </a:solidFill>
              <a:effectLst/>
              <a:latin typeface="Open Sans" panose="020B0606030504020204" pitchFamily="34" charset="0"/>
            </a:endParaRP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var( --e-global-typography-text-font-family )"/>
              </a:rPr>
              <a:t>Frequency, count, and placements vary based upon each website</a:t>
            </a:r>
            <a:endParaRPr lang="en-US" sz="1400" b="0" i="0" dirty="0">
              <a:solidFill>
                <a:schemeClr val="tx1">
                  <a:lumMod val="95000"/>
                  <a:lumOff val="5000"/>
                </a:schemeClr>
              </a:solidFill>
              <a:effectLst/>
              <a:latin typeface="Open Sans" panose="020B0606030504020204" pitchFamily="34" charset="0"/>
            </a:endParaRP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var( --e-global-typography-text-font-family )"/>
              </a:rPr>
              <a:t>Reporting metrics include impressions, clicks, and CTR</a:t>
            </a:r>
            <a:endParaRPr lang="en-US" sz="1400" b="0" i="0" dirty="0">
              <a:solidFill>
                <a:schemeClr val="tx1">
                  <a:lumMod val="95000"/>
                  <a:lumOff val="5000"/>
                </a:schemeClr>
              </a:solidFill>
              <a:effectLst/>
              <a:latin typeface="Open Sans" panose="020B0606030504020204" pitchFamily="34" charset="0"/>
            </a:endParaRPr>
          </a:p>
        </p:txBody>
      </p:sp>
      <p:pic>
        <p:nvPicPr>
          <p:cNvPr id="3" name="Graphic 2">
            <a:extLst>
              <a:ext uri="{FF2B5EF4-FFF2-40B4-BE49-F238E27FC236}">
                <a16:creationId xmlns:a16="http://schemas.microsoft.com/office/drawing/2014/main" id="{E84B57BD-27E0-2727-1334-F3052FCEA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F11E3305-16F2-1773-1B49-5C106AADB11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sp>
        <p:nvSpPr>
          <p:cNvPr id="22" name="Picture Placeholder 21">
            <a:extLst>
              <a:ext uri="{FF2B5EF4-FFF2-40B4-BE49-F238E27FC236}">
                <a16:creationId xmlns:a16="http://schemas.microsoft.com/office/drawing/2014/main" id="{E56C3A61-1653-0BA3-CAEF-C028A96C5262}"/>
              </a:ext>
            </a:extLst>
          </p:cNvPr>
          <p:cNvSpPr>
            <a:spLocks noGrp="1"/>
          </p:cNvSpPr>
          <p:nvPr>
            <p:ph type="pic" sz="quarter" idx="13"/>
          </p:nvPr>
        </p:nvSpPr>
        <p:spPr/>
      </p:sp>
      <p:pic>
        <p:nvPicPr>
          <p:cNvPr id="1026" name="Picture 2" descr="Hero-ITPro-Lacework">
            <a:extLst>
              <a:ext uri="{FF2B5EF4-FFF2-40B4-BE49-F238E27FC236}">
                <a16:creationId xmlns:a16="http://schemas.microsoft.com/office/drawing/2014/main" id="{1466EC91-80CE-38E3-0D01-6EDA6BD743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8907" y="1987190"/>
            <a:ext cx="3224271" cy="322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20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109329"/>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409355"/>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73044"/>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Explainer Videos break down complex topics into simple and easy-to-digest short video segments. Typically, 30-90 seconds, these videos are perfect content marketing assets that can be leveraged in a variety of ways.  They’re especially effective for top-of-funnel prospects in discovery and consideration phases.</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With video content on the rise, add explainer videos to your content marketing arsenal and keep your target audience engaged.</a:t>
            </a: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EXPLAINER VIDEO</a:t>
            </a:r>
          </a:p>
        </p:txBody>
      </p:sp>
      <p:grpSp>
        <p:nvGrpSpPr>
          <p:cNvPr id="10" name="Group 9">
            <a:extLst>
              <a:ext uri="{FF2B5EF4-FFF2-40B4-BE49-F238E27FC236}">
                <a16:creationId xmlns:a16="http://schemas.microsoft.com/office/drawing/2014/main" id="{AD2DD45B-2438-501E-9499-822C7903AFED}"/>
              </a:ext>
            </a:extLst>
          </p:cNvPr>
          <p:cNvGrpSpPr/>
          <p:nvPr/>
        </p:nvGrpSpPr>
        <p:grpSpPr>
          <a:xfrm>
            <a:off x="8323807" y="2258301"/>
            <a:ext cx="3694472" cy="3054096"/>
            <a:chOff x="8323806" y="1754373"/>
            <a:chExt cx="3694472" cy="3054096"/>
          </a:xfrm>
        </p:grpSpPr>
        <p:pic>
          <p:nvPicPr>
            <p:cNvPr id="17" name="Picture 16" descr="A picture containing text, electronics, monitor, display&#10;&#10;Description automatically generated">
              <a:extLst>
                <a:ext uri="{FF2B5EF4-FFF2-40B4-BE49-F238E27FC236}">
                  <a16:creationId xmlns:a16="http://schemas.microsoft.com/office/drawing/2014/main" id="{9CA96A08-6F6C-7B53-A598-D0E80C66F170}"/>
                </a:ext>
              </a:extLst>
            </p:cNvPr>
            <p:cNvPicPr>
              <a:picLocks noChangeAspect="1"/>
            </p:cNvPicPr>
            <p:nvPr/>
          </p:nvPicPr>
          <p:blipFill>
            <a:blip r:embed="rId3"/>
            <a:stretch>
              <a:fillRect/>
            </a:stretch>
          </p:blipFill>
          <p:spPr>
            <a:xfrm>
              <a:off x="8323806" y="1754373"/>
              <a:ext cx="3694472" cy="3054096"/>
            </a:xfrm>
            <a:prstGeom prst="rect">
              <a:avLst/>
            </a:prstGeom>
          </p:spPr>
        </p:pic>
        <p:sp>
          <p:nvSpPr>
            <p:cNvPr id="16" name="Rectangle 15">
              <a:extLst>
                <a:ext uri="{FF2B5EF4-FFF2-40B4-BE49-F238E27FC236}">
                  <a16:creationId xmlns:a16="http://schemas.microsoft.com/office/drawing/2014/main" id="{9D973597-780D-581D-0860-B8B26783B705}"/>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2FA0F945-0F0D-4C11-A547-9EBC609F8AAF}"/>
              </a:ext>
            </a:extLst>
          </p:cNvPr>
          <p:cNvSpPr txBox="1"/>
          <p:nvPr/>
        </p:nvSpPr>
        <p:spPr>
          <a:xfrm>
            <a:off x="472864" y="3515617"/>
            <a:ext cx="7065557" cy="146963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Creation of one custom, 30-90 second video</a:t>
            </a:r>
          </a:p>
          <a:p>
            <a:pPr marL="171450" indent="-171450">
              <a:spcBef>
                <a:spcPts val="300"/>
              </a:spcBef>
              <a:spcAft>
                <a:spcPts val="300"/>
              </a:spcAft>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End-to-end program management including concept development, storyboards, scripting, production, and editing</a:t>
            </a:r>
          </a:p>
          <a:p>
            <a:pPr marL="171450" indent="-171450">
              <a:spcBef>
                <a:spcPts val="300"/>
              </a:spcBef>
              <a:spcAft>
                <a:spcPts val="300"/>
              </a:spcAft>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Development of animated graphics, imagery, music, and voiceover</a:t>
            </a:r>
          </a:p>
          <a:p>
            <a:pPr marL="171450" indent="-171450">
              <a:spcBef>
                <a:spcPts val="300"/>
              </a:spcBef>
              <a:spcAft>
                <a:spcPts val="300"/>
              </a:spcAft>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Ownership of video for use on websites and social media</a:t>
            </a:r>
          </a:p>
        </p:txBody>
      </p:sp>
      <p:pic>
        <p:nvPicPr>
          <p:cNvPr id="3" name="Graphic 2">
            <a:extLst>
              <a:ext uri="{FF2B5EF4-FFF2-40B4-BE49-F238E27FC236}">
                <a16:creationId xmlns:a16="http://schemas.microsoft.com/office/drawing/2014/main" id="{5180AF30-A51B-D5CA-402C-C4557F0223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AB3D4DB4-371F-E089-DCE9-44850E4C1C3F}"/>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7A1080CC-8255-8BD8-6ED7-226F7175675C}"/>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836404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09074"/>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09100"/>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3"/>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60256"/>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FastChat video interviews strike a balance between ever-changing customer needs and emerging B2B trends of video-based communication. Interactive by design, video content allows your target audience to build brand preference and loyalty.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video-based discussions provide a platform for executives and subject matter experts to tell the story of their brand’s innovation, market leadership, and expertise. FastChats create a content marketing experience that generates an authentic connection with audiences hungry for information.</a:t>
            </a: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FASTCHAT VIDEO</a:t>
            </a:r>
          </a:p>
        </p:txBody>
      </p:sp>
      <p:grpSp>
        <p:nvGrpSpPr>
          <p:cNvPr id="10" name="Group 9">
            <a:extLst>
              <a:ext uri="{FF2B5EF4-FFF2-40B4-BE49-F238E27FC236}">
                <a16:creationId xmlns:a16="http://schemas.microsoft.com/office/drawing/2014/main" id="{8CF72992-9F68-412A-F466-9D286A97FECD}"/>
              </a:ext>
            </a:extLst>
          </p:cNvPr>
          <p:cNvGrpSpPr/>
          <p:nvPr/>
        </p:nvGrpSpPr>
        <p:grpSpPr>
          <a:xfrm>
            <a:off x="8323658" y="2258301"/>
            <a:ext cx="3694472" cy="3054096"/>
            <a:chOff x="8323806" y="1754373"/>
            <a:chExt cx="3694472" cy="3054096"/>
          </a:xfrm>
        </p:grpSpPr>
        <p:pic>
          <p:nvPicPr>
            <p:cNvPr id="12" name="Picture 11" descr="Graphical user interface, website&#10;&#10;Description automatically generated">
              <a:extLst>
                <a:ext uri="{FF2B5EF4-FFF2-40B4-BE49-F238E27FC236}">
                  <a16:creationId xmlns:a16="http://schemas.microsoft.com/office/drawing/2014/main" id="{D60BEBFB-1CF5-8C7F-B697-1FF6575C838C}"/>
                </a:ext>
              </a:extLst>
            </p:cNvPr>
            <p:cNvPicPr>
              <a:picLocks noChangeAspect="1"/>
            </p:cNvPicPr>
            <p:nvPr/>
          </p:nvPicPr>
          <p:blipFill>
            <a:blip r:embed="rId4"/>
            <a:stretch>
              <a:fillRect/>
            </a:stretch>
          </p:blipFill>
          <p:spPr>
            <a:xfrm>
              <a:off x="8323806" y="1754373"/>
              <a:ext cx="3694472" cy="3054096"/>
            </a:xfrm>
            <a:prstGeom prst="rect">
              <a:avLst/>
            </a:prstGeom>
          </p:spPr>
        </p:pic>
        <p:sp>
          <p:nvSpPr>
            <p:cNvPr id="16" name="Rectangle 15">
              <a:extLst>
                <a:ext uri="{FF2B5EF4-FFF2-40B4-BE49-F238E27FC236}">
                  <a16:creationId xmlns:a16="http://schemas.microsoft.com/office/drawing/2014/main" id="{9D973597-780D-581D-0860-B8B26783B705}"/>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2FA0F945-0F0D-4C11-A547-9EBC609F8AAF}"/>
              </a:ext>
            </a:extLst>
          </p:cNvPr>
          <p:cNvSpPr txBox="1"/>
          <p:nvPr/>
        </p:nvSpPr>
        <p:spPr>
          <a:xfrm>
            <a:off x="472864" y="3715362"/>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Dedicated landing page with up to 3 videos, client logo, call-to-action, and bios</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Turnkey marketing promotion </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Each video is up to 5-15 minutes length</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Remote video capture with interview consists of 3-5 questions</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Client may include up to 3 related assets per video on interactive landing page</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Turnkey marketing promotion campaign; one month per video</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on user engagement metrics</a:t>
            </a:r>
          </a:p>
        </p:txBody>
      </p:sp>
      <p:pic>
        <p:nvPicPr>
          <p:cNvPr id="3" name="Graphic 2">
            <a:extLst>
              <a:ext uri="{FF2B5EF4-FFF2-40B4-BE49-F238E27FC236}">
                <a16:creationId xmlns:a16="http://schemas.microsoft.com/office/drawing/2014/main" id="{C6C0C2B5-9850-AD5A-ED03-5F306DA59C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12CF2E2E-5BF5-754F-2470-49DEE29F141B}"/>
              </a:ext>
            </a:extLst>
          </p:cNvPr>
          <p:cNvPicPr>
            <a:picLocks noChangeAspect="1"/>
          </p:cNvPicPr>
          <p:nvPr/>
        </p:nvPicPr>
        <p:blipFill>
          <a:blip r:embed="rId7">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40CC4D09-D3B9-EEB0-A227-B6EE75C43E99}"/>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85255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49855"/>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49881"/>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60256"/>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rPr>
              <a:t>IndustryVoice extends the reach of your educational content by placing it within a relevant category on an Informa brand site. Your brand’s content seamlessly lives next to our brand sites’ credible editorial content in a manner that matches our website’s form and function. This enables readers to have an authentic experience.</a:t>
            </a:r>
          </a:p>
          <a:p>
            <a:r>
              <a:rPr lang="en-US" sz="1400">
                <a:solidFill>
                  <a:schemeClr val="tx1">
                    <a:lumMod val="85000"/>
                    <a:lumOff val="15000"/>
                  </a:schemeClr>
                </a:solidFill>
              </a:rPr>
              <a:t>Capture your target audience’s attention with relevant and helpful information where they are already searching. Accelerate thought leadership and visibility for your brand with IndustryVoice. </a:t>
            </a:r>
          </a:p>
          <a:p>
            <a:endParaRPr lang="en-US" sz="1400">
              <a:solidFill>
                <a:schemeClr val="tx1">
                  <a:lumMod val="85000"/>
                  <a:lumOff val="15000"/>
                </a:schemeClr>
              </a:solidFill>
            </a:endParaRPr>
          </a:p>
          <a:p>
            <a:r>
              <a:rPr lang="en-US" sz="1400">
                <a:solidFill>
                  <a:schemeClr val="tx1">
                    <a:lumMod val="85000"/>
                    <a:lumOff val="15000"/>
                  </a:schemeClr>
                </a:solidFill>
              </a:rPr>
              <a:t> </a:t>
            </a: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INDUSTRY VOICE</a:t>
            </a: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756143"/>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Hosted on Informa brand site for 12 months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End-to-end program management including setup, promotion, and reporting</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Content is labeled as sponsored</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Appears in site’s feeds via relevant category tagging</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Promoted via brand newsletters and social networks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provided after program concludes</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Graphical user interface&#10;&#10;Description automatically generated">
            <a:extLst>
              <a:ext uri="{FF2B5EF4-FFF2-40B4-BE49-F238E27FC236}">
                <a16:creationId xmlns:a16="http://schemas.microsoft.com/office/drawing/2014/main" id="{516E31D9-4012-E66E-5984-2270A6FF021E}"/>
              </a:ext>
            </a:extLst>
          </p:cNvPr>
          <p:cNvPicPr>
            <a:picLocks noChangeAspect="1"/>
          </p:cNvPicPr>
          <p:nvPr/>
        </p:nvPicPr>
        <p:blipFill>
          <a:blip r:embed="rId3"/>
          <a:stretch>
            <a:fillRect/>
          </a:stretch>
        </p:blipFill>
        <p:spPr>
          <a:xfrm>
            <a:off x="9250981" y="1915401"/>
            <a:ext cx="1858717" cy="3739896"/>
          </a:xfrm>
          <a:prstGeom prst="rect">
            <a:avLst/>
          </a:prstGeom>
        </p:spPr>
      </p:pic>
      <p:pic>
        <p:nvPicPr>
          <p:cNvPr id="3" name="Graphic 2">
            <a:extLst>
              <a:ext uri="{FF2B5EF4-FFF2-40B4-BE49-F238E27FC236}">
                <a16:creationId xmlns:a16="http://schemas.microsoft.com/office/drawing/2014/main" id="{97D7ABC3-318F-6287-D9D6-E791B373EC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7BC298CD-4DA8-9DCB-56DD-418281FBFA00}"/>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0" name="Picture Placeholder 20">
            <a:extLst>
              <a:ext uri="{FF2B5EF4-FFF2-40B4-BE49-F238E27FC236}">
                <a16:creationId xmlns:a16="http://schemas.microsoft.com/office/drawing/2014/main" id="{F2A66436-E5E5-06F5-75C4-5AF5022CA670}"/>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4217530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38566"/>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38592"/>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69587"/>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Infographics are one of the most shared types of content on the web today, driving more traffic than most traditional content due to their highly visual and easy-to-digest format that helps users translate data into insights.</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Infographics draw a wider viewing audience that might otherwise be hidden in long-form content. Visual by design, infographics encourage social sharing, interaction, and engagement. Featuring a clear call-to-action, infographics prompt users with an opportunity to learn more and reach out.</a:t>
            </a:r>
            <a:endParaRPr lang="en-US" sz="1400">
              <a:solidFill>
                <a:schemeClr val="tx1">
                  <a:lumMod val="85000"/>
                  <a:lumOff val="15000"/>
                </a:schemeClr>
              </a:solidFill>
            </a:endParaRPr>
          </a:p>
          <a:p>
            <a:r>
              <a:rPr lang="en-US" sz="1400">
                <a:solidFill>
                  <a:schemeClr val="tx1">
                    <a:lumMod val="85000"/>
                    <a:lumOff val="15000"/>
                  </a:schemeClr>
                </a:solidFill>
              </a:rPr>
              <a:t> </a:t>
            </a: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INFOGRAPHICS</a:t>
            </a: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744854"/>
            <a:ext cx="7065557" cy="1673728"/>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Custom design based on relevant, sponsor-provided information</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Optimized images for sharing and social search</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Option to include marketing and promotion to Informa’s high-value audience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Ownership of asset to use across marketing channels</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screenshot of a computer&#10;&#10;Description automatically generated with low confidence">
            <a:extLst>
              <a:ext uri="{FF2B5EF4-FFF2-40B4-BE49-F238E27FC236}">
                <a16:creationId xmlns:a16="http://schemas.microsoft.com/office/drawing/2014/main" id="{BF0FD772-2116-339F-EE29-0ADAE40D718E}"/>
              </a:ext>
            </a:extLst>
          </p:cNvPr>
          <p:cNvPicPr>
            <a:picLocks noChangeAspect="1"/>
          </p:cNvPicPr>
          <p:nvPr/>
        </p:nvPicPr>
        <p:blipFill>
          <a:blip r:embed="rId3"/>
          <a:stretch>
            <a:fillRect/>
          </a:stretch>
        </p:blipFill>
        <p:spPr>
          <a:xfrm>
            <a:off x="8910860" y="1915401"/>
            <a:ext cx="2520365" cy="3739896"/>
          </a:xfrm>
          <a:prstGeom prst="rect">
            <a:avLst/>
          </a:prstGeom>
        </p:spPr>
      </p:pic>
      <p:pic>
        <p:nvPicPr>
          <p:cNvPr id="3" name="Graphic 2">
            <a:extLst>
              <a:ext uri="{FF2B5EF4-FFF2-40B4-BE49-F238E27FC236}">
                <a16:creationId xmlns:a16="http://schemas.microsoft.com/office/drawing/2014/main" id="{015C510D-BEDD-255A-E42E-6EB324C9E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2" name="Picture 11" descr="Informa Engage Logo Text&#10;">
            <a:extLst>
              <a:ext uri="{FF2B5EF4-FFF2-40B4-BE49-F238E27FC236}">
                <a16:creationId xmlns:a16="http://schemas.microsoft.com/office/drawing/2014/main" id="{C1B76B76-B04C-8EE1-EFFF-3401433AAABB}"/>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0" name="Picture Placeholder 20">
            <a:extLst>
              <a:ext uri="{FF2B5EF4-FFF2-40B4-BE49-F238E27FC236}">
                <a16:creationId xmlns:a16="http://schemas.microsoft.com/office/drawing/2014/main" id="{5D04D128-0FAC-F4A2-9B68-19263E6357C5}"/>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953783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08615"/>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08641"/>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26389"/>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en-US" sz="1400" dirty="0">
                <a:solidFill>
                  <a:schemeClr val="tx1">
                    <a:lumMod val="85000"/>
                    <a:lumOff val="15000"/>
                  </a:schemeClr>
                </a:solidFill>
              </a:rPr>
              <a:t>Key Takeaways capture the central themes from a live webinar, event, research report, or White Paper and breathes new life into the content by framing it through a visual, interactive experience. This not only enhances ROI for marketers by extending the shelf life of their investment, it expands their reach to a broader audience by making the content more accessible. </a:t>
            </a:r>
          </a:p>
          <a:p>
            <a:pPr>
              <a:spcAft>
                <a:spcPts val="300"/>
              </a:spcAft>
            </a:pPr>
            <a:r>
              <a:rPr lang="en-US" sz="1400" dirty="0">
                <a:solidFill>
                  <a:schemeClr val="tx1">
                    <a:lumMod val="85000"/>
                    <a:lumOff val="15000"/>
                  </a:schemeClr>
                </a:solidFill>
              </a:rPr>
              <a:t>The multi-media approach benefits buyer personas looking for topline educational material to support their goals but lack the time to diver deeper in the moment. </a:t>
            </a:r>
          </a:p>
          <a:p>
            <a:pPr>
              <a:spcAft>
                <a:spcPts val="300"/>
              </a:spcAft>
            </a:pPr>
            <a:endParaRPr lang="en-US" sz="1400" dirty="0">
              <a:solidFill>
                <a:schemeClr val="tx1">
                  <a:lumMod val="85000"/>
                  <a:lumOff val="15000"/>
                </a:schemeClr>
              </a:solidFill>
            </a:endParaRPr>
          </a:p>
          <a:p>
            <a:pPr>
              <a:spcAft>
                <a:spcPts val="300"/>
              </a:spcAft>
            </a:pPr>
            <a:endParaRPr lang="en-US" sz="1400" dirty="0">
              <a:solidFill>
                <a:schemeClr val="tx1">
                  <a:lumMod val="85000"/>
                  <a:lumOff val="15000"/>
                </a:schemeClr>
              </a:solidFill>
            </a:endParaRPr>
          </a:p>
        </p:txBody>
      </p:sp>
      <p:sp>
        <p:nvSpPr>
          <p:cNvPr id="3" name="TextBox 2">
            <a:extLst>
              <a:ext uri="{FF2B5EF4-FFF2-40B4-BE49-F238E27FC236}">
                <a16:creationId xmlns:a16="http://schemas.microsoft.com/office/drawing/2014/main" id="{C873FB4E-24E4-BEC1-E9F3-85AF0D10145C}"/>
              </a:ext>
            </a:extLst>
          </p:cNvPr>
          <p:cNvSpPr txBox="1"/>
          <p:nvPr/>
        </p:nvSpPr>
        <p:spPr>
          <a:xfrm>
            <a:off x="478243" y="3654693"/>
            <a:ext cx="7065557" cy="2320059"/>
          </a:xfrm>
          <a:prstGeom prst="rect">
            <a:avLst/>
          </a:prstGeom>
          <a:noFill/>
        </p:spPr>
        <p:txBody>
          <a:bodyPr wrap="square">
            <a:spAutoFit/>
          </a:bodyPr>
          <a:lstStyle/>
          <a:p>
            <a:pPr marL="173736" marR="0" indent="-173736">
              <a:lnSpc>
                <a:spcPct val="150000"/>
              </a:lnSpc>
              <a:spcBef>
                <a:spcPts val="0"/>
              </a:spcBef>
              <a:spcAft>
                <a:spcPts val="0"/>
              </a:spcAft>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Thought leadership and awareness marketing program to Informa audience</a:t>
            </a:r>
          </a:p>
          <a:p>
            <a:pPr marL="173736" marR="0" indent="-173736">
              <a:lnSpc>
                <a:spcPct val="150000"/>
              </a:lnSpc>
              <a:spcBef>
                <a:spcPts val="0"/>
              </a:spcBef>
              <a:spcAft>
                <a:spcPts val="0"/>
              </a:spcAft>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Third-party credibility from aligning with Informa brand</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Interactive format  captures key points from webinar, research, or live event</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Up to 6 key takeaways, serving as an Executive Summary </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Short video segments from source material may be integrated</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On-ramp to gated asset: webinar, report, or live event</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Up to 3 client assets may be included  (i.e. white papers, videos, blogs, etc.)</a:t>
            </a: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KEY TAKEAWAYS</a:t>
            </a:r>
          </a:p>
        </p:txBody>
      </p:sp>
      <p:pic>
        <p:nvPicPr>
          <p:cNvPr id="9" name="Graphic 8">
            <a:extLst>
              <a:ext uri="{FF2B5EF4-FFF2-40B4-BE49-F238E27FC236}">
                <a16:creationId xmlns:a16="http://schemas.microsoft.com/office/drawing/2014/main" id="{3E089D08-FEA7-BA81-8F35-FEF9D6863F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3" name="Picture 12" descr="Informa Engage Logo Text&#10;">
            <a:extLst>
              <a:ext uri="{FF2B5EF4-FFF2-40B4-BE49-F238E27FC236}">
                <a16:creationId xmlns:a16="http://schemas.microsoft.com/office/drawing/2014/main" id="{00FBED02-CEA2-0B64-27E2-B3973571FFB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pic>
        <p:nvPicPr>
          <p:cNvPr id="30" name="Picture 29">
            <a:hlinkClick r:id="rId6"/>
            <a:extLst>
              <a:ext uri="{FF2B5EF4-FFF2-40B4-BE49-F238E27FC236}">
                <a16:creationId xmlns:a16="http://schemas.microsoft.com/office/drawing/2014/main" id="{C7365AA8-4B62-80C3-9887-8C12E4497A23}"/>
              </a:ext>
            </a:extLst>
          </p:cNvPr>
          <p:cNvPicPr>
            <a:picLocks noChangeAspect="1"/>
          </p:cNvPicPr>
          <p:nvPr/>
        </p:nvPicPr>
        <p:blipFill>
          <a:blip r:embed="rId7"/>
          <a:stretch>
            <a:fillRect/>
          </a:stretch>
        </p:blipFill>
        <p:spPr>
          <a:xfrm>
            <a:off x="8511535" y="2368094"/>
            <a:ext cx="3408747" cy="1915523"/>
          </a:xfrm>
          <a:prstGeom prst="rect">
            <a:avLst/>
          </a:prstGeom>
        </p:spPr>
      </p:pic>
      <p:grpSp>
        <p:nvGrpSpPr>
          <p:cNvPr id="31" name="Group 30">
            <a:extLst>
              <a:ext uri="{FF2B5EF4-FFF2-40B4-BE49-F238E27FC236}">
                <a16:creationId xmlns:a16="http://schemas.microsoft.com/office/drawing/2014/main" id="{D975A4B8-AFC0-01CD-808A-04A059D7059E}"/>
              </a:ext>
            </a:extLst>
          </p:cNvPr>
          <p:cNvGrpSpPr/>
          <p:nvPr/>
        </p:nvGrpSpPr>
        <p:grpSpPr>
          <a:xfrm>
            <a:off x="8362950" y="2217482"/>
            <a:ext cx="3666610" cy="3200981"/>
            <a:chOff x="9715500" y="2806700"/>
            <a:chExt cx="17149750" cy="14971881"/>
          </a:xfrm>
          <a:effectLst>
            <a:reflection blurRad="6350" stA="12000" endPos="13000" dir="5400000" sy="-100000" algn="bl" rotWithShape="0"/>
          </a:effectLst>
        </p:grpSpPr>
        <p:sp>
          <p:nvSpPr>
            <p:cNvPr id="32" name="Shape 6">
              <a:extLst>
                <a:ext uri="{FF2B5EF4-FFF2-40B4-BE49-F238E27FC236}">
                  <a16:creationId xmlns:a16="http://schemas.microsoft.com/office/drawing/2014/main" id="{4DBA0BF0-4366-D3D0-B0E4-E3BB506C6201}"/>
                </a:ext>
              </a:extLst>
            </p:cNvPr>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3" name="Shape 6">
              <a:extLst>
                <a:ext uri="{FF2B5EF4-FFF2-40B4-BE49-F238E27FC236}">
                  <a16:creationId xmlns:a16="http://schemas.microsoft.com/office/drawing/2014/main" id="{B7558451-7C6A-4909-43BC-992BDD98A467}"/>
                </a:ext>
              </a:extLst>
            </p:cNvPr>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7">
              <a:extLst>
                <a:ext uri="{FF2B5EF4-FFF2-40B4-BE49-F238E27FC236}">
                  <a16:creationId xmlns:a16="http://schemas.microsoft.com/office/drawing/2014/main" id="{39DDD183-731D-8921-E6BD-A8A0074EC81E}"/>
                </a:ext>
              </a:extLst>
            </p:cNvPr>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8">
              <a:extLst>
                <a:ext uri="{FF2B5EF4-FFF2-40B4-BE49-F238E27FC236}">
                  <a16:creationId xmlns:a16="http://schemas.microsoft.com/office/drawing/2014/main" id="{B534D21B-8206-53E7-52F2-50DA7BEF55DE}"/>
                </a:ext>
              </a:extLst>
            </p:cNvPr>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4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9">
              <a:extLst>
                <a:ext uri="{FF2B5EF4-FFF2-40B4-BE49-F238E27FC236}">
                  <a16:creationId xmlns:a16="http://schemas.microsoft.com/office/drawing/2014/main" id="{3027F0B3-E8AC-2FA1-B8CD-1A09F79620BE}"/>
                </a:ext>
              </a:extLst>
            </p:cNvPr>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7" name="Shape 10">
              <a:extLst>
                <a:ext uri="{FF2B5EF4-FFF2-40B4-BE49-F238E27FC236}">
                  <a16:creationId xmlns:a16="http://schemas.microsoft.com/office/drawing/2014/main" id="{961C9B30-EDC5-541F-6E5C-9C1E5B276B17}"/>
                </a:ext>
              </a:extLst>
            </p:cNvPr>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1">
              <a:extLst>
                <a:ext uri="{FF2B5EF4-FFF2-40B4-BE49-F238E27FC236}">
                  <a16:creationId xmlns:a16="http://schemas.microsoft.com/office/drawing/2014/main" id="{B28B8D33-D0CA-B54F-D853-AAAEFB8E18DE}"/>
                </a:ext>
              </a:extLst>
            </p:cNvPr>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2">
              <a:extLst>
                <a:ext uri="{FF2B5EF4-FFF2-40B4-BE49-F238E27FC236}">
                  <a16:creationId xmlns:a16="http://schemas.microsoft.com/office/drawing/2014/main" id="{451ACF5C-EF46-77DC-5E73-2F901EBA138F}"/>
                </a:ext>
              </a:extLst>
            </p:cNvPr>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0" name="Shape 13">
              <a:extLst>
                <a:ext uri="{FF2B5EF4-FFF2-40B4-BE49-F238E27FC236}">
                  <a16:creationId xmlns:a16="http://schemas.microsoft.com/office/drawing/2014/main" id="{A770BB52-7E4B-EC39-D12E-A54E56FBB470}"/>
                </a:ext>
              </a:extLst>
            </p:cNvPr>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1" name="Shape 14">
              <a:extLst>
                <a:ext uri="{FF2B5EF4-FFF2-40B4-BE49-F238E27FC236}">
                  <a16:creationId xmlns:a16="http://schemas.microsoft.com/office/drawing/2014/main" id="{FCF3DACE-0B2D-D99F-CEB3-7650B104B5D3}"/>
                </a:ext>
              </a:extLst>
            </p:cNvPr>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2" name="Shape 15">
              <a:extLst>
                <a:ext uri="{FF2B5EF4-FFF2-40B4-BE49-F238E27FC236}">
                  <a16:creationId xmlns:a16="http://schemas.microsoft.com/office/drawing/2014/main" id="{43713E62-0007-34AB-E2B6-E7DA5C32A1E2}"/>
                </a:ext>
              </a:extLst>
            </p:cNvPr>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3" name="Shape 16">
              <a:extLst>
                <a:ext uri="{FF2B5EF4-FFF2-40B4-BE49-F238E27FC236}">
                  <a16:creationId xmlns:a16="http://schemas.microsoft.com/office/drawing/2014/main" id="{B0D236BF-3E1A-C3E8-34F1-EC0AF45FF13B}"/>
                </a:ext>
              </a:extLst>
            </p:cNvPr>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7">
              <a:extLst>
                <a:ext uri="{FF2B5EF4-FFF2-40B4-BE49-F238E27FC236}">
                  <a16:creationId xmlns:a16="http://schemas.microsoft.com/office/drawing/2014/main" id="{8FA321C7-6543-B160-55D4-49D7CAE722B8}"/>
                </a:ext>
              </a:extLst>
            </p:cNvPr>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8">
              <a:extLst>
                <a:ext uri="{FF2B5EF4-FFF2-40B4-BE49-F238E27FC236}">
                  <a16:creationId xmlns:a16="http://schemas.microsoft.com/office/drawing/2014/main" id="{8FA48822-A2CF-DAD1-E467-F91F6D7745AF}"/>
                </a:ext>
              </a:extLst>
            </p:cNvPr>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6" name="Shape 19">
              <a:extLst>
                <a:ext uri="{FF2B5EF4-FFF2-40B4-BE49-F238E27FC236}">
                  <a16:creationId xmlns:a16="http://schemas.microsoft.com/office/drawing/2014/main" id="{6C6EEB31-8DA5-FA75-F573-6993C29E90F9}"/>
                </a:ext>
              </a:extLst>
            </p:cNvPr>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5" name="Picture Placeholder 20">
            <a:extLst>
              <a:ext uri="{FF2B5EF4-FFF2-40B4-BE49-F238E27FC236}">
                <a16:creationId xmlns:a16="http://schemas.microsoft.com/office/drawing/2014/main" id="{56B74A3B-4F61-7B83-58A0-774B12412853}"/>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46313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04699"/>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04725"/>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60256"/>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Leaders-In showcases the most transformational products, solutions, and players that are driving innovation around the hottest emerging topics in the industry.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Through video, each sponsor will have an opportunity to showcase a product, solution, case study, thought leadership or executive that is driving innovation and share why their solution is transformational to the market. All content will be showcased in an education, informational and contextual manner to drive interest from Informa’s audience. </a:t>
            </a: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LEADERS-IN</a:t>
            </a: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710987"/>
            <a:ext cx="7065557" cy="2035365"/>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Interactive destination landing page hosts all video and related assets</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One editorial, non-commercial video sets the tone and central theme</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Up to 4 sponsors may participate by sharing thought leadership and innovation</a:t>
            </a:r>
          </a:p>
          <a:p>
            <a:pPr marL="171450" indent="-171450">
              <a:lnSpc>
                <a:spcPct val="150000"/>
              </a:lnSpc>
              <a:spcBef>
                <a:spcPts val="300"/>
              </a:spcBef>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Sponsors receive one video (5 – 15 minutes in length) and one interactive landing page to showcase up to three related assets</a:t>
            </a:r>
          </a:p>
          <a:p>
            <a:pPr marL="171450" indent="-171450">
              <a:lnSpc>
                <a:spcPct val="150000"/>
              </a:lnSpc>
              <a:buClr>
                <a:srgbClr val="11A7D9"/>
              </a:buClr>
              <a:buFont typeface="Arial" panose="020B0604020202020204" pitchFamily="34" charset="0"/>
              <a:buChar char="•"/>
            </a:pP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82FCB2EF-B15E-F02F-6D64-A327FB1CB682}"/>
              </a:ext>
            </a:extLst>
          </p:cNvPr>
          <p:cNvGrpSpPr/>
          <p:nvPr/>
        </p:nvGrpSpPr>
        <p:grpSpPr>
          <a:xfrm>
            <a:off x="8323807" y="2258301"/>
            <a:ext cx="3694472" cy="3054096"/>
            <a:chOff x="8323806" y="1754373"/>
            <a:chExt cx="3694472" cy="3054096"/>
          </a:xfrm>
        </p:grpSpPr>
        <p:pic>
          <p:nvPicPr>
            <p:cNvPr id="18" name="Picture 17" descr="A screenshot of a person&#10;&#10;Description automatically generated with medium confidence">
              <a:extLst>
                <a:ext uri="{FF2B5EF4-FFF2-40B4-BE49-F238E27FC236}">
                  <a16:creationId xmlns:a16="http://schemas.microsoft.com/office/drawing/2014/main" id="{3A71629B-7095-632B-D256-F325BD227BD8}"/>
                </a:ext>
              </a:extLst>
            </p:cNvPr>
            <p:cNvPicPr>
              <a:picLocks noChangeAspect="1"/>
            </p:cNvPicPr>
            <p:nvPr/>
          </p:nvPicPr>
          <p:blipFill>
            <a:blip r:embed="rId3"/>
            <a:stretch>
              <a:fillRect/>
            </a:stretch>
          </p:blipFill>
          <p:spPr>
            <a:xfrm>
              <a:off x="8323806" y="1754373"/>
              <a:ext cx="3694472" cy="3054096"/>
            </a:xfrm>
            <a:prstGeom prst="rect">
              <a:avLst/>
            </a:prstGeom>
          </p:spPr>
        </p:pic>
        <p:sp>
          <p:nvSpPr>
            <p:cNvPr id="21" name="Rectangle 20">
              <a:extLst>
                <a:ext uri="{FF2B5EF4-FFF2-40B4-BE49-F238E27FC236}">
                  <a16:creationId xmlns:a16="http://schemas.microsoft.com/office/drawing/2014/main" id="{320A3BFD-CEDA-7C29-2FDB-9785C91E36F5}"/>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0677F7D2-8476-8D1B-B145-E3A9A5B645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E7E2C300-64D1-FD62-1393-E66C820E0798}"/>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6B53163B-BED5-F011-7DA0-2013A94FAD00}"/>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212516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38566"/>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38592"/>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69587"/>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Market Spotlight provides industry executives with comprehensive, insightful information on a single issue or trend. Surrounding noise is eliminated with a clean, intuitive design.</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Bring a key topic to life with strong imagery and high-value content to engage and educate users. Market Spotlight helps move prospects through the buyer’s journey, leading them to learn about your brand, engage with the content, and ultimately decide on a solution.</a:t>
            </a: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MARKET SPOTLIGHT</a:t>
            </a: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744854"/>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Bespoke, interactive marketing experiences developed in consultative format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Mobile-friendly, responsive design</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Built on a robust, flexible framework that can integrate any content type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Dives deep into one key topic</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Promotion plan tailored to objectives </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Detailed site reporting</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icture containing text, electronics, screenshot&#10;&#10;Description automatically generated">
            <a:extLst>
              <a:ext uri="{FF2B5EF4-FFF2-40B4-BE49-F238E27FC236}">
                <a16:creationId xmlns:a16="http://schemas.microsoft.com/office/drawing/2014/main" id="{11AD1D11-B7AE-FCA3-4876-F9570F965B11}"/>
              </a:ext>
            </a:extLst>
          </p:cNvPr>
          <p:cNvPicPr>
            <a:picLocks noChangeAspect="1"/>
          </p:cNvPicPr>
          <p:nvPr/>
        </p:nvPicPr>
        <p:blipFill>
          <a:blip r:embed="rId3"/>
          <a:stretch>
            <a:fillRect/>
          </a:stretch>
        </p:blipFill>
        <p:spPr>
          <a:xfrm>
            <a:off x="9247233" y="1915401"/>
            <a:ext cx="1847620" cy="3739896"/>
          </a:xfrm>
          <a:prstGeom prst="rect">
            <a:avLst/>
          </a:prstGeom>
        </p:spPr>
      </p:pic>
      <p:pic>
        <p:nvPicPr>
          <p:cNvPr id="3" name="Graphic 2">
            <a:extLst>
              <a:ext uri="{FF2B5EF4-FFF2-40B4-BE49-F238E27FC236}">
                <a16:creationId xmlns:a16="http://schemas.microsoft.com/office/drawing/2014/main" id="{C3E9D346-6BC8-FBE6-2C97-3CC6EA2FCF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87A287AA-2829-84E3-C61F-57115B73DA31}"/>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A603A4F5-F0BE-2AC2-FD2B-EDA2795D51BE}"/>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85108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wall, indoor, desk, cluttered&#10;&#10;Description automatically generated">
            <a:extLst>
              <a:ext uri="{FF2B5EF4-FFF2-40B4-BE49-F238E27FC236}">
                <a16:creationId xmlns:a16="http://schemas.microsoft.com/office/drawing/2014/main" id="{70D56C40-DF2C-FEED-077D-81F2E48E51AE}"/>
              </a:ext>
            </a:extLst>
          </p:cNvPr>
          <p:cNvPicPr>
            <a:picLocks noChangeAspect="1"/>
          </p:cNvPicPr>
          <p:nvPr/>
        </p:nvPicPr>
        <p:blipFill rotWithShape="1">
          <a:blip r:embed="rId2"/>
          <a:srcRect l="24940" r="33876"/>
          <a:stretch/>
        </p:blipFill>
        <p:spPr>
          <a:xfrm>
            <a:off x="7953663" y="0"/>
            <a:ext cx="4238337" cy="6860822"/>
          </a:xfrm>
          <a:prstGeom prst="rect">
            <a:avLst/>
          </a:prstGeom>
        </p:spPr>
      </p:pic>
      <p:sp>
        <p:nvSpPr>
          <p:cNvPr id="6" name="TextBox 5">
            <a:extLst>
              <a:ext uri="{FF2B5EF4-FFF2-40B4-BE49-F238E27FC236}">
                <a16:creationId xmlns:a16="http://schemas.microsoft.com/office/drawing/2014/main" id="{5DFC8211-B53C-8411-65D3-84C6A2BFAB24}"/>
              </a:ext>
            </a:extLst>
          </p:cNvPr>
          <p:cNvSpPr txBox="1"/>
          <p:nvPr/>
        </p:nvSpPr>
        <p:spPr>
          <a:xfrm>
            <a:off x="467486" y="3327277"/>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27303"/>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3"/>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60258"/>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Podcasts are designed to be consumed by professionals interested in industry trends or company information that can help them do their jobs more efficiently, save their organizations money, or in some other way help improve the business listening to interviews with client contacts.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topics are typically developed by the clients, who often </a:t>
            </a:r>
            <a:r>
              <a:rPr lang="en-US" sz="1400">
                <a:solidFill>
                  <a:schemeClr val="tx1">
                    <a:lumMod val="85000"/>
                    <a:lumOff val="15000"/>
                  </a:schemeClr>
                </a:solidFill>
              </a:rPr>
              <a:t>have</a:t>
            </a: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 goal in mind. The topic and final delivery are created and executed to align with the initial vision, ensuring feedback from the expert moderator</a:t>
            </a:r>
            <a:r>
              <a:rPr lang="en-US" sz="1400">
                <a:solidFill>
                  <a:schemeClr val="tx1">
                    <a:lumMod val="85000"/>
                    <a:lumOff val="15000"/>
                  </a:schemeClr>
                </a:solidFill>
              </a:rPr>
              <a:t> is incorporated. </a:t>
            </a: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PODCASTS</a:t>
            </a: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733565"/>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Short 15 to 30-minute webcam or audio podcast </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Interview conducted by an industry expert of a client contract, or a solo Informa provided presentation only. </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Podcast formats: Interview, solo commentary, or scripted non-fiction storytelling</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Podcast episodes and archive can be hosted on Informa brand website and promoted via eNewsletters.  </a:t>
            </a:r>
          </a:p>
          <a:p>
            <a:pPr marL="171450" indent="-171450">
              <a:lnSpc>
                <a:spcPct val="150000"/>
              </a:lnSpc>
              <a:buClr>
                <a:srgbClr val="11A7D9"/>
              </a:buClr>
              <a:buFont typeface="Arial" panose="020B0604020202020204" pitchFamily="34" charset="0"/>
              <a:buChar char="•"/>
            </a:pP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a:extLst>
              <a:ext uri="{FF2B5EF4-FFF2-40B4-BE49-F238E27FC236}">
                <a16:creationId xmlns:a16="http://schemas.microsoft.com/office/drawing/2014/main" id="{52ACD616-A2EC-D08F-6D90-43A1487E9E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D6CDE940-251E-8E62-050F-1279FDB6FA8B}"/>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5" name="Picture Placeholder 20">
            <a:extLst>
              <a:ext uri="{FF2B5EF4-FFF2-40B4-BE49-F238E27FC236}">
                <a16:creationId xmlns:a16="http://schemas.microsoft.com/office/drawing/2014/main" id="{CBAA0158-A4DD-B30B-CA20-C71A5BE5C4B1}"/>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839568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08972"/>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08998"/>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508410"/>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a:solidFill>
                  <a:schemeClr val="tx1">
                    <a:lumMod val="85000"/>
                    <a:lumOff val="15000"/>
                  </a:schemeClr>
                </a:solidFill>
                <a:effectLst/>
                <a:latin typeface="Open Sans" panose="020B0606030504020204" pitchFamily="34" charset="0"/>
                <a:ea typeface="Calibri" panose="020F0502020204030204" pitchFamily="34" charset="0"/>
                <a:cs typeface="Times New Roman" panose="02020603050405020304" pitchFamily="18" charset="0"/>
              </a:rPr>
              <a:t>The Product Spotlight Event Guide is a valuable way to further engage a captive audience. </a:t>
            </a:r>
            <a:r>
              <a:rPr lang="en-US" sz="1400">
                <a:solidFill>
                  <a:schemeClr val="tx1">
                    <a:lumMod val="85000"/>
                    <a:lumOff val="15000"/>
                  </a:schemeClr>
                </a:solidFill>
                <a:latin typeface="Open Sans" panose="020B0606030504020204" pitchFamily="34" charset="0"/>
                <a:ea typeface="Calibri" panose="020F0502020204030204" pitchFamily="34" charset="0"/>
                <a:cs typeface="Times New Roman" panose="02020603050405020304" pitchFamily="18" charset="0"/>
              </a:rPr>
              <a:t>S</a:t>
            </a:r>
            <a:r>
              <a:rPr lang="en-US" sz="1400">
                <a:solidFill>
                  <a:schemeClr val="tx1">
                    <a:lumMod val="85000"/>
                    <a:lumOff val="15000"/>
                  </a:schemeClr>
                </a:solidFill>
                <a:effectLst/>
                <a:latin typeface="Open Sans" panose="020B0606030504020204" pitchFamily="34" charset="0"/>
                <a:ea typeface="Calibri" panose="020F0502020204030204" pitchFamily="34" charset="0"/>
                <a:cs typeface="Times New Roman" panose="02020603050405020304" pitchFamily="18" charset="0"/>
              </a:rPr>
              <a:t>howcase your suite of products while you already have the attention of attendees before, during, and after an event. </a:t>
            </a:r>
            <a:endParaRPr lang="en-US" sz="100">
              <a:solidFill>
                <a:schemeClr val="tx1">
                  <a:lumMod val="85000"/>
                  <a:lumOff val="15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a:solidFill>
                  <a:schemeClr val="tx1">
                    <a:lumMod val="85000"/>
                    <a:lumOff val="15000"/>
                  </a:schemeClr>
                </a:solidFill>
                <a:effectLst/>
                <a:latin typeface="Open Sans" panose="020B0606030504020204" pitchFamily="34" charset="0"/>
                <a:ea typeface="Calibri" panose="020F0502020204030204" pitchFamily="34" charset="0"/>
                <a:cs typeface="Times New Roman" panose="02020603050405020304" pitchFamily="18" charset="0"/>
              </a:rPr>
              <a:t>These interactive event guides create valuable, interactive experiences for attendees, guaranteeing advance exposure opportunities for sponsors that will increase the overall ROI of their investment. </a:t>
            </a:r>
            <a:endParaRPr lang="en-US" sz="14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615260"/>
            <a:ext cx="7065557" cy="1996893"/>
          </a:xfrm>
          <a:prstGeom prst="rect">
            <a:avLst/>
          </a:prstGeom>
          <a:noFill/>
        </p:spPr>
        <p:txBody>
          <a:bodyPr wrap="square">
            <a:spAutoFit/>
          </a:bodyPr>
          <a:lstStyle/>
          <a:p>
            <a:pPr marL="171450" lvl="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Interactive guide housed on a unique URL</a:t>
            </a:r>
          </a:p>
          <a:p>
            <a:pPr marL="171450" lvl="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CTA on main page that leads to product showcase pages</a:t>
            </a:r>
          </a:p>
          <a:p>
            <a:pPr marL="171450" lvl="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Product call outs with product description, benefits, and images/video</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metrics include traffic, clicks, CTR, and conversions</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Premium sponsorship callouts that share up to 3 assets (i.e. spec sheet, video, brochure, etc.)</a:t>
            </a:r>
          </a:p>
        </p:txBody>
      </p:sp>
      <p:sp>
        <p:nvSpPr>
          <p:cNvPr id="3" name="Title 1">
            <a:extLst>
              <a:ext uri="{FF2B5EF4-FFF2-40B4-BE49-F238E27FC236}">
                <a16:creationId xmlns:a16="http://schemas.microsoft.com/office/drawing/2014/main" id="{80FCAD9C-6E2D-C056-C611-A5D72D8DC59D}"/>
              </a:ext>
            </a:extLst>
          </p:cNvPr>
          <p:cNvSpPr txBox="1">
            <a:spLocks/>
          </p:cNvSpPr>
          <p:nvPr/>
        </p:nvSpPr>
        <p:spPr>
          <a:xfrm>
            <a:off x="467486" y="366519"/>
            <a:ext cx="6943849" cy="90959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PRODUCT SPOTLIGHT </a:t>
            </a:r>
          </a:p>
          <a:p>
            <a:pPr>
              <a:lnSpc>
                <a:spcPct val="80000"/>
              </a:lnSpc>
              <a:spcBef>
                <a:spcPts val="0"/>
              </a:spcBef>
            </a:pPr>
            <a:r>
              <a:rPr lang="en-US">
                <a:solidFill>
                  <a:schemeClr val="tx1">
                    <a:lumMod val="85000"/>
                    <a:lumOff val="15000"/>
                  </a:schemeClr>
                </a:solidFill>
              </a:rPr>
              <a:t>EVENT GUIDE</a:t>
            </a:r>
          </a:p>
        </p:txBody>
      </p:sp>
      <p:grpSp>
        <p:nvGrpSpPr>
          <p:cNvPr id="10" name="Group 9">
            <a:extLst>
              <a:ext uri="{FF2B5EF4-FFF2-40B4-BE49-F238E27FC236}">
                <a16:creationId xmlns:a16="http://schemas.microsoft.com/office/drawing/2014/main" id="{37EF286A-2D06-5F08-8BAD-16198C7E2A18}"/>
              </a:ext>
            </a:extLst>
          </p:cNvPr>
          <p:cNvGrpSpPr/>
          <p:nvPr/>
        </p:nvGrpSpPr>
        <p:grpSpPr>
          <a:xfrm>
            <a:off x="8323659" y="2258301"/>
            <a:ext cx="3694471" cy="3054096"/>
            <a:chOff x="8323807" y="1754373"/>
            <a:chExt cx="3694471" cy="3054096"/>
          </a:xfrm>
        </p:grpSpPr>
        <p:pic>
          <p:nvPicPr>
            <p:cNvPr id="13" name="Picture 12" descr="A picture containing text, electronics&#10;&#10;Description automatically generated">
              <a:extLst>
                <a:ext uri="{FF2B5EF4-FFF2-40B4-BE49-F238E27FC236}">
                  <a16:creationId xmlns:a16="http://schemas.microsoft.com/office/drawing/2014/main" id="{A8AF7035-928A-69FA-8595-A299C939B878}"/>
                </a:ext>
              </a:extLst>
            </p:cNvPr>
            <p:cNvPicPr>
              <a:picLocks noChangeAspect="1"/>
            </p:cNvPicPr>
            <p:nvPr/>
          </p:nvPicPr>
          <p:blipFill>
            <a:blip r:embed="rId3"/>
            <a:stretch>
              <a:fillRect/>
            </a:stretch>
          </p:blipFill>
          <p:spPr>
            <a:xfrm>
              <a:off x="8323807" y="1754373"/>
              <a:ext cx="3694471" cy="3054096"/>
            </a:xfrm>
            <a:prstGeom prst="rect">
              <a:avLst/>
            </a:prstGeom>
          </p:spPr>
        </p:pic>
        <p:sp>
          <p:nvSpPr>
            <p:cNvPr id="14" name="Rectangle 13">
              <a:extLst>
                <a:ext uri="{FF2B5EF4-FFF2-40B4-BE49-F238E27FC236}">
                  <a16:creationId xmlns:a16="http://schemas.microsoft.com/office/drawing/2014/main" id="{17907D73-EE3F-13EE-DDFB-D522484923C4}"/>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BE7B14EA-5DD6-0E6A-F568-E43872DFD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5882238A-9762-F1EA-66A2-54FAF37290F7}"/>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5FBF96DC-C254-4FAF-D393-633D94C70B84}"/>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3464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FC8211-B53C-8411-65D3-84C6A2BFAB24}"/>
              </a:ext>
            </a:extLst>
          </p:cNvPr>
          <p:cNvSpPr txBox="1"/>
          <p:nvPr/>
        </p:nvSpPr>
        <p:spPr>
          <a:xfrm>
            <a:off x="467486" y="3149417"/>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91626"/>
            <a:ext cx="7076314" cy="1626619"/>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Staying top of mind with your target audience means engaging them across multiple channels. Advertising in Informa’s well-read brand newsletters places your message alongside valuable industry news, columns, best practices and more. </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Reach your target audience with ease using advertising through highly received e-newsletters. Daily, weekly or monthly—your brand delivered directly in the inboxes of professionals. </a:t>
            </a:r>
          </a:p>
          <a:p>
            <a:endParaRPr lang="en-US" sz="1400" dirty="0">
              <a:solidFill>
                <a:schemeClr val="tx1">
                  <a:lumMod val="65000"/>
                  <a:lumOff val="35000"/>
                </a:schemeClr>
              </a:solidFill>
            </a:endParaRPr>
          </a:p>
          <a:p>
            <a:endParaRPr lang="en-US" sz="1400" dirty="0">
              <a:solidFill>
                <a:schemeClr val="tx1">
                  <a:lumMod val="65000"/>
                  <a:lumOff val="35000"/>
                </a:schemeClr>
              </a:solidFill>
            </a:endParaRPr>
          </a:p>
        </p:txBody>
      </p:sp>
      <p:sp>
        <p:nvSpPr>
          <p:cNvPr id="12" name="TextBox 11">
            <a:extLst>
              <a:ext uri="{FF2B5EF4-FFF2-40B4-BE49-F238E27FC236}">
                <a16:creationId xmlns:a16="http://schemas.microsoft.com/office/drawing/2014/main" id="{2F7D86DD-28B1-7ED6-5ED4-10ADA9501071}"/>
              </a:ext>
            </a:extLst>
          </p:cNvPr>
          <p:cNvSpPr txBox="1"/>
          <p:nvPr/>
        </p:nvSpPr>
        <p:spPr>
          <a:xfrm>
            <a:off x="478243" y="3610995"/>
            <a:ext cx="7065557" cy="1673728"/>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Advertising placements in Informa brand e-newsletters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Ability to choose from focused editorial e-newsletters</a:t>
            </a:r>
          </a:p>
          <a:p>
            <a:pPr marL="171450" indent="-171450">
              <a:lnSpc>
                <a:spcPct val="150000"/>
              </a:lnSpc>
              <a:buClr>
                <a:srgbClr val="11A7D9"/>
              </a:buClr>
              <a:buFont typeface="Arial" panose="020B0604020202020204" pitchFamily="34" charset="0"/>
              <a:buChar char="•"/>
            </a:pPr>
            <a:r>
              <a:rPr lang="en-US" sz="1400" b="0" i="0"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Frequency, circulation count, and ad units vary based upon each e-newsletter</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metrics include clicks, opens, and CTR</a:t>
            </a:r>
          </a:p>
          <a:p>
            <a:pPr marL="171450" indent="-171450">
              <a:lnSpc>
                <a:spcPct val="150000"/>
              </a:lnSpc>
              <a:buFont typeface="Arial" panose="020B0604020202020204" pitchFamily="34" charset="0"/>
              <a:buChar char="•"/>
            </a:pPr>
            <a:endParaRPr lang="en-US" sz="1400" dirty="0">
              <a:solidFill>
                <a:schemeClr val="tx1">
                  <a:lumMod val="65000"/>
                  <a:lumOff val="3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A4F93A75-109D-3B8F-5147-2F8499DC8E91}"/>
              </a:ext>
            </a:extLst>
          </p:cNvPr>
          <p:cNvSpPr txBox="1">
            <a:spLocks/>
          </p:cNvSpPr>
          <p:nvPr/>
        </p:nvSpPr>
        <p:spPr>
          <a:xfrm>
            <a:off x="467486" y="366519"/>
            <a:ext cx="6943849" cy="90959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BRAND E-NEWSLETTER</a:t>
            </a:r>
          </a:p>
          <a:p>
            <a:pPr>
              <a:lnSpc>
                <a:spcPct val="80000"/>
              </a:lnSpc>
              <a:spcBef>
                <a:spcPts val="0"/>
              </a:spcBef>
            </a:pPr>
            <a:r>
              <a:rPr lang="en-US" dirty="0">
                <a:solidFill>
                  <a:schemeClr val="tx1">
                    <a:lumMod val="85000"/>
                    <a:lumOff val="15000"/>
                  </a:schemeClr>
                </a:solidFill>
              </a:rPr>
              <a:t>ADVERTISING</a:t>
            </a:r>
          </a:p>
        </p:txBody>
      </p:sp>
      <p:cxnSp>
        <p:nvCxnSpPr>
          <p:cNvPr id="13" name="Straight Connector 12">
            <a:extLst>
              <a:ext uri="{FF2B5EF4-FFF2-40B4-BE49-F238E27FC236}">
                <a16:creationId xmlns:a16="http://schemas.microsoft.com/office/drawing/2014/main" id="{EC0E72F5-DAA8-9625-93C1-B7121FD1E845}"/>
              </a:ext>
            </a:extLst>
          </p:cNvPr>
          <p:cNvCxnSpPr>
            <a:cxnSpLocks/>
          </p:cNvCxnSpPr>
          <p:nvPr/>
        </p:nvCxnSpPr>
        <p:spPr>
          <a:xfrm>
            <a:off x="3033131" y="3449443"/>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64CD2A12-E8D0-A553-CB1C-473266A8F89E}"/>
                  </a:ext>
                </a:extLst>
              </p14:cNvPr>
              <p14:cNvContentPartPr/>
              <p14:nvPr/>
            </p14:nvContentPartPr>
            <p14:xfrm>
              <a:off x="11609823" y="5046191"/>
              <a:ext cx="2160" cy="360"/>
            </p14:xfrm>
          </p:contentPart>
        </mc:Choice>
        <mc:Fallback xmlns="">
          <p:pic>
            <p:nvPicPr>
              <p:cNvPr id="17" name="Ink 16">
                <a:extLst>
                  <a:ext uri="{FF2B5EF4-FFF2-40B4-BE49-F238E27FC236}">
                    <a16:creationId xmlns:a16="http://schemas.microsoft.com/office/drawing/2014/main" id="{64CD2A12-E8D0-A553-CB1C-473266A8F89E}"/>
                  </a:ext>
                </a:extLst>
              </p:cNvPr>
              <p:cNvPicPr/>
              <p:nvPr/>
            </p:nvPicPr>
            <p:blipFill>
              <a:blip r:embed="rId6"/>
              <a:stretch>
                <a:fillRect/>
              </a:stretch>
            </p:blipFill>
            <p:spPr>
              <a:xfrm>
                <a:off x="11600823" y="5037191"/>
                <a:ext cx="19800" cy="18000"/>
              </a:xfrm>
              <a:prstGeom prst="rect">
                <a:avLst/>
              </a:prstGeom>
            </p:spPr>
          </p:pic>
        </mc:Fallback>
      </mc:AlternateContent>
      <p:pic>
        <p:nvPicPr>
          <p:cNvPr id="22" name="Picture 21">
            <a:extLst>
              <a:ext uri="{FF2B5EF4-FFF2-40B4-BE49-F238E27FC236}">
                <a16:creationId xmlns:a16="http://schemas.microsoft.com/office/drawing/2014/main" id="{52CCF8C0-F981-02BA-D6B2-636984CF16BA}"/>
              </a:ext>
            </a:extLst>
          </p:cNvPr>
          <p:cNvPicPr>
            <a:picLocks noChangeAspect="1"/>
          </p:cNvPicPr>
          <p:nvPr/>
        </p:nvPicPr>
        <p:blipFill rotWithShape="1">
          <a:blip r:embed="rId7"/>
          <a:srcRect l="11397" t="31723" r="11633" b="3404"/>
          <a:stretch/>
        </p:blipFill>
        <p:spPr>
          <a:xfrm>
            <a:off x="8158728" y="0"/>
            <a:ext cx="4033272" cy="6858001"/>
          </a:xfrm>
          <a:prstGeom prst="rect">
            <a:avLst/>
          </a:prstGeom>
        </p:spPr>
      </p:pic>
      <p:pic>
        <p:nvPicPr>
          <p:cNvPr id="7" name="Graphic 6">
            <a:extLst>
              <a:ext uri="{FF2B5EF4-FFF2-40B4-BE49-F238E27FC236}">
                <a16:creationId xmlns:a16="http://schemas.microsoft.com/office/drawing/2014/main" id="{D6B3D70A-0E74-6D67-27B8-E13E17890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51520" y="0"/>
            <a:ext cx="3840480" cy="2153540"/>
          </a:xfrm>
          <a:prstGeom prst="rect">
            <a:avLst/>
          </a:prstGeom>
        </p:spPr>
      </p:pic>
      <p:sp>
        <p:nvSpPr>
          <p:cNvPr id="2" name="Picture Placeholder 20">
            <a:extLst>
              <a:ext uri="{FF2B5EF4-FFF2-40B4-BE49-F238E27FC236}">
                <a16:creationId xmlns:a16="http://schemas.microsoft.com/office/drawing/2014/main" id="{4E5D2662-32AA-2CCD-A5A6-F7BBEFDD916B}"/>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516747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558085"/>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858111"/>
            <a:ext cx="4798904"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72864" y="1338322"/>
            <a:ext cx="7523232" cy="1832331"/>
          </a:xfrm>
          <a:prstGeom prst="rect">
            <a:avLst/>
          </a:prstGeom>
        </p:spPr>
        <p:txBody>
          <a:bodyPr lIns="91440" tIns="45720" rIns="91440" bIns="45720" anchor="t"/>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u="none" strike="noStrike" dirty="0">
                <a:effectLst/>
              </a:rPr>
              <a:t>Capture audience attention and enhance the entire event experience with our event guides. These powerful digital resources are designed to captivate a target audience before, during, and after an event, ensuring a lasting impact that extends beyond the event itself.</a:t>
            </a:r>
          </a:p>
          <a:p>
            <a:pPr algn="l"/>
            <a:r>
              <a:rPr lang="en-US" sz="1400" dirty="0"/>
              <a:t>O</a:t>
            </a:r>
            <a:r>
              <a:rPr lang="en-US" sz="1400" b="0" i="0" u="none" strike="noStrike" dirty="0">
                <a:effectLst/>
              </a:rPr>
              <a:t>ur event guides bridge the live event experience through a digital connection, offering a cohesive and immersive experience. </a:t>
            </a:r>
            <a:r>
              <a:rPr lang="en-US" sz="1400" dirty="0"/>
              <a:t>T</a:t>
            </a:r>
            <a:r>
              <a:rPr lang="en-US" sz="1400" b="0" i="0" u="none" strike="noStrike" dirty="0">
                <a:effectLst/>
              </a:rPr>
              <a:t>hey attract and engage a target audience on a global scale, expanding a brand’s reach and creating valuable connections. By offering valuable resources and interactive features, sponsors can create meaningful engagement opportunities, nurture prospects, and maximize ROI. </a:t>
            </a:r>
            <a:endParaRPr lang="en-US" sz="1400" dirty="0">
              <a:effectLst/>
            </a:endParaRP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887928"/>
            <a:ext cx="7065557" cy="2320059"/>
          </a:xfrm>
          <a:prstGeom prst="rect">
            <a:avLst/>
          </a:prstGeom>
          <a:noFill/>
        </p:spPr>
        <p:txBody>
          <a:bodyPr wrap="square">
            <a:spAutoFit/>
          </a:bodyPr>
          <a:lstStyle/>
          <a:p>
            <a:pPr marL="171450" lvl="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Interactive guide housed on a unique URL</a:t>
            </a:r>
          </a:p>
          <a:p>
            <a:pPr marL="171450" lvl="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CTA on main page that leads to event insights, resources, and sponsor profiles</a:t>
            </a:r>
          </a:p>
          <a:p>
            <a:pPr marL="171450" lvl="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Key event content highlighted throughout (i.e., keynote speakers, event highlights, sessions, etc.)</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metrics include traffic, clicks, CTR, and conversions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Dedicated sponsor page includes company logo, company information, up to 3 related assets, links to social profiles, and CTA</a:t>
            </a:r>
          </a:p>
        </p:txBody>
      </p:sp>
      <p:grpSp>
        <p:nvGrpSpPr>
          <p:cNvPr id="10" name="Group 9">
            <a:extLst>
              <a:ext uri="{FF2B5EF4-FFF2-40B4-BE49-F238E27FC236}">
                <a16:creationId xmlns:a16="http://schemas.microsoft.com/office/drawing/2014/main" id="{F3B121B8-4D3E-3FCF-F468-57455C927164}"/>
              </a:ext>
            </a:extLst>
          </p:cNvPr>
          <p:cNvGrpSpPr/>
          <p:nvPr/>
        </p:nvGrpSpPr>
        <p:grpSpPr>
          <a:xfrm>
            <a:off x="8396449" y="3549629"/>
            <a:ext cx="3540052" cy="2908662"/>
            <a:chOff x="8323806" y="1717049"/>
            <a:chExt cx="3694471" cy="3054096"/>
          </a:xfrm>
        </p:grpSpPr>
        <p:pic>
          <p:nvPicPr>
            <p:cNvPr id="27" name="Picture 26" descr="A picture containing text, electronics, display&#10;&#10;Description automatically generated">
              <a:extLst>
                <a:ext uri="{FF2B5EF4-FFF2-40B4-BE49-F238E27FC236}">
                  <a16:creationId xmlns:a16="http://schemas.microsoft.com/office/drawing/2014/main" id="{26C12FB7-8982-1E8D-1D6C-486A68E3F581}"/>
                </a:ext>
              </a:extLst>
            </p:cNvPr>
            <p:cNvPicPr>
              <a:picLocks noChangeAspect="1"/>
            </p:cNvPicPr>
            <p:nvPr/>
          </p:nvPicPr>
          <p:blipFill>
            <a:blip r:embed="rId3"/>
            <a:stretch>
              <a:fillRect/>
            </a:stretch>
          </p:blipFill>
          <p:spPr>
            <a:xfrm>
              <a:off x="8323806" y="1717049"/>
              <a:ext cx="3694471" cy="3054096"/>
            </a:xfrm>
            <a:prstGeom prst="rect">
              <a:avLst/>
            </a:prstGeom>
          </p:spPr>
        </p:pic>
        <p:sp>
          <p:nvSpPr>
            <p:cNvPr id="14" name="Rectangle 13">
              <a:extLst>
                <a:ext uri="{FF2B5EF4-FFF2-40B4-BE49-F238E27FC236}">
                  <a16:creationId xmlns:a16="http://schemas.microsoft.com/office/drawing/2014/main" id="{17907D73-EE3F-13EE-DDFB-D522484923C4}"/>
                </a:ext>
              </a:extLst>
            </p:cNvPr>
            <p:cNvSpPr/>
            <p:nvPr/>
          </p:nvSpPr>
          <p:spPr>
            <a:xfrm>
              <a:off x="10065106" y="398866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013722F2-3F4D-58DE-2449-AF7413F1AF20}"/>
              </a:ext>
            </a:extLst>
          </p:cNvPr>
          <p:cNvSpPr txBox="1">
            <a:spLocks/>
          </p:cNvSpPr>
          <p:nvPr/>
        </p:nvSpPr>
        <p:spPr>
          <a:xfrm>
            <a:off x="463613" y="592554"/>
            <a:ext cx="6943849" cy="412924"/>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latin typeface="Poppins"/>
                <a:cs typeface="Poppins"/>
              </a:rPr>
              <a:t>EVENT GUIDE</a:t>
            </a:r>
          </a:p>
        </p:txBody>
      </p:sp>
      <p:pic>
        <p:nvPicPr>
          <p:cNvPr id="9" name="Picture 8" descr="Informa Engage Logo Text&#10;">
            <a:extLst>
              <a:ext uri="{FF2B5EF4-FFF2-40B4-BE49-F238E27FC236}">
                <a16:creationId xmlns:a16="http://schemas.microsoft.com/office/drawing/2014/main" id="{4913F8DF-7246-A25B-C22D-8FB390CF7E4C}"/>
              </a:ext>
            </a:extLst>
          </p:cNvPr>
          <p:cNvPicPr>
            <a:picLocks noChangeAspect="1"/>
          </p:cNvPicPr>
          <p:nvPr/>
        </p:nvPicPr>
        <p:blipFill>
          <a:blip r:embed="rId4">
            <a:lum bright="100000" contrast="-70000"/>
          </a:blip>
          <a:stretch>
            <a:fillRect/>
          </a:stretch>
        </p:blipFill>
        <p:spPr>
          <a:xfrm>
            <a:off x="10679108" y="6584377"/>
            <a:ext cx="1358900" cy="177800"/>
          </a:xfrm>
          <a:prstGeom prst="rect">
            <a:avLst/>
          </a:prstGeom>
        </p:spPr>
      </p:pic>
      <p:sp>
        <p:nvSpPr>
          <p:cNvPr id="13" name="Picture Placeholder 20">
            <a:extLst>
              <a:ext uri="{FF2B5EF4-FFF2-40B4-BE49-F238E27FC236}">
                <a16:creationId xmlns:a16="http://schemas.microsoft.com/office/drawing/2014/main" id="{021ABE47-5D6E-E705-E36D-E598DCA1906D}"/>
              </a:ext>
            </a:extLst>
          </p:cNvPr>
          <p:cNvSpPr>
            <a:spLocks noGrp="1"/>
          </p:cNvSpPr>
          <p:nvPr>
            <p:ph type="pic" sz="quarter" idx="13"/>
          </p:nvPr>
        </p:nvSpPr>
        <p:spPr>
          <a:xfrm>
            <a:off x="584083" y="6263183"/>
            <a:ext cx="1504950" cy="390216"/>
          </a:xfrm>
        </p:spPr>
      </p:sp>
      <p:grpSp>
        <p:nvGrpSpPr>
          <p:cNvPr id="5" name="Group 4">
            <a:extLst>
              <a:ext uri="{FF2B5EF4-FFF2-40B4-BE49-F238E27FC236}">
                <a16:creationId xmlns:a16="http://schemas.microsoft.com/office/drawing/2014/main" id="{A6BAE08E-F49B-1A27-0F81-5B9D22EC42CF}"/>
              </a:ext>
            </a:extLst>
          </p:cNvPr>
          <p:cNvGrpSpPr/>
          <p:nvPr/>
        </p:nvGrpSpPr>
        <p:grpSpPr>
          <a:xfrm>
            <a:off x="8396449" y="399709"/>
            <a:ext cx="3540052" cy="2908663"/>
            <a:chOff x="8323806" y="1754373"/>
            <a:chExt cx="3694472" cy="3054096"/>
          </a:xfrm>
        </p:grpSpPr>
        <p:pic>
          <p:nvPicPr>
            <p:cNvPr id="12" name="Picture 11" descr="A close-up of a cell phone&#10;&#10;Description automatically generated with low confidence">
              <a:extLst>
                <a:ext uri="{FF2B5EF4-FFF2-40B4-BE49-F238E27FC236}">
                  <a16:creationId xmlns:a16="http://schemas.microsoft.com/office/drawing/2014/main" id="{8249EA84-04AB-2547-5CC4-DEEC2AE849CB}"/>
                </a:ext>
              </a:extLst>
            </p:cNvPr>
            <p:cNvPicPr>
              <a:picLocks noChangeAspect="1"/>
            </p:cNvPicPr>
            <p:nvPr/>
          </p:nvPicPr>
          <p:blipFill>
            <a:blip r:embed="rId5"/>
            <a:stretch>
              <a:fillRect/>
            </a:stretch>
          </p:blipFill>
          <p:spPr>
            <a:xfrm>
              <a:off x="8323806" y="1754373"/>
              <a:ext cx="3694472" cy="3054096"/>
            </a:xfrm>
            <a:prstGeom prst="rect">
              <a:avLst/>
            </a:prstGeom>
          </p:spPr>
        </p:pic>
        <p:sp>
          <p:nvSpPr>
            <p:cNvPr id="15" name="Rectangle 14">
              <a:extLst>
                <a:ext uri="{FF2B5EF4-FFF2-40B4-BE49-F238E27FC236}">
                  <a16:creationId xmlns:a16="http://schemas.microsoft.com/office/drawing/2014/main" id="{5D7359E6-9F06-F0B1-4823-5F416DF5F938}"/>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7868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04699"/>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04725"/>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52424"/>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Whether in-person or virtual, the competition for attention during an event is fierce. Solving for this challenge requires a strategy beyond the live event to seed anticipation with registered attendees and amplify message awareness to achieve meaningful engagement with prospective customers.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 pre-event guide sponsorship increases the chances of attracting the right prospects by being one of the first to engage the audience in the buildup to the event through an interactive, digital experience. </a:t>
            </a:r>
          </a:p>
          <a:p>
            <a:pPr algn="l"/>
            <a:endParaRPr lang="en-US" sz="1400" b="0" i="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10987"/>
            <a:ext cx="7065557" cy="2320059"/>
          </a:xfrm>
          <a:prstGeom prst="rect">
            <a:avLst/>
          </a:prstGeom>
          <a:noFill/>
        </p:spPr>
        <p:txBody>
          <a:bodyPr wrap="square">
            <a:spAutoFit/>
          </a:bodyPr>
          <a:lstStyle/>
          <a:p>
            <a:pPr marL="171450" lvl="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Interactive guide housed on a unique URL</a:t>
            </a:r>
          </a:p>
          <a:p>
            <a:pPr marL="171450" lvl="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CTA on main page that leads to ”must-see” content</a:t>
            </a:r>
          </a:p>
          <a:p>
            <a:pPr marL="171450" lvl="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Keynote speaker callouts with speaker bio and CTA</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metrics include traffic, clicks, CTR, and conversions</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Dedicated sponsor page includes company logo, company information, up to 3 related assets, and CTA</a:t>
            </a:r>
          </a:p>
          <a:p>
            <a:pPr marL="171450" lvl="0" indent="-171450">
              <a:lnSpc>
                <a:spcPct val="150000"/>
              </a:lnSpc>
              <a:buClr>
                <a:srgbClr val="11A7D9"/>
              </a:buClr>
              <a:buFont typeface="Arial" panose="020B0604020202020204" pitchFamily="34" charset="0"/>
              <a:buChar char="•"/>
            </a:pP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142A899F-BC4F-E75C-63DF-1F0DABA4F3C9}"/>
              </a:ext>
            </a:extLst>
          </p:cNvPr>
          <p:cNvGrpSpPr/>
          <p:nvPr/>
        </p:nvGrpSpPr>
        <p:grpSpPr>
          <a:xfrm>
            <a:off x="8323807" y="2219006"/>
            <a:ext cx="3694472" cy="3054096"/>
            <a:chOff x="8323806" y="1754373"/>
            <a:chExt cx="3694472" cy="3054096"/>
          </a:xfrm>
        </p:grpSpPr>
        <p:pic>
          <p:nvPicPr>
            <p:cNvPr id="12" name="Picture 11" descr="A close-up of a cell phone&#10;&#10;Description automatically generated with low confidence">
              <a:extLst>
                <a:ext uri="{FF2B5EF4-FFF2-40B4-BE49-F238E27FC236}">
                  <a16:creationId xmlns:a16="http://schemas.microsoft.com/office/drawing/2014/main" id="{445489C5-9ACD-62E4-0114-2695C0B2371A}"/>
                </a:ext>
              </a:extLst>
            </p:cNvPr>
            <p:cNvPicPr>
              <a:picLocks noChangeAspect="1"/>
            </p:cNvPicPr>
            <p:nvPr/>
          </p:nvPicPr>
          <p:blipFill>
            <a:blip r:embed="rId3"/>
            <a:stretch>
              <a:fillRect/>
            </a:stretch>
          </p:blipFill>
          <p:spPr>
            <a:xfrm>
              <a:off x="8323806" y="1754373"/>
              <a:ext cx="3694472" cy="3054096"/>
            </a:xfrm>
            <a:prstGeom prst="rect">
              <a:avLst/>
            </a:prstGeom>
          </p:spPr>
        </p:pic>
        <p:sp>
          <p:nvSpPr>
            <p:cNvPr id="14" name="Rectangle 13">
              <a:extLst>
                <a:ext uri="{FF2B5EF4-FFF2-40B4-BE49-F238E27FC236}">
                  <a16:creationId xmlns:a16="http://schemas.microsoft.com/office/drawing/2014/main" id="{17907D73-EE3F-13EE-DDFB-D522484923C4}"/>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013722F2-3F4D-58DE-2449-AF7413F1AF20}"/>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PRE-EVENT GUIDE</a:t>
            </a:r>
          </a:p>
        </p:txBody>
      </p:sp>
      <p:pic>
        <p:nvPicPr>
          <p:cNvPr id="3" name="Graphic 2">
            <a:extLst>
              <a:ext uri="{FF2B5EF4-FFF2-40B4-BE49-F238E27FC236}">
                <a16:creationId xmlns:a16="http://schemas.microsoft.com/office/drawing/2014/main" id="{57857D0E-EFCE-CB88-803E-12330D8872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B98225AB-3F17-DE74-E5D3-AB89A40976B3}"/>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B1086542-9CB7-6569-3693-6049FE7E0382}"/>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369101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428878"/>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728904"/>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72864" y="1338322"/>
            <a:ext cx="7076314" cy="1832331"/>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days following an in-person or virtual event are an opportunity for sponsors to continue building momentum and nurturing attendees toward decisions that convert </a:t>
            </a:r>
            <a:r>
              <a:rPr lang="en-US" sz="1400">
                <a:solidFill>
                  <a:schemeClr val="tx1">
                    <a:lumMod val="85000"/>
                    <a:lumOff val="15000"/>
                  </a:schemeClr>
                </a:solidFill>
              </a:rPr>
              <a:t>to</a:t>
            </a: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greater ROI. Post-event guides bridge the live event experience through a digital connection to provide prospective customers with information related to their needs, while further increasing your exposure to a global audience. </a:t>
            </a:r>
          </a:p>
          <a:p>
            <a:pPr marL="0" marR="0">
              <a:lnSpc>
                <a:spcPct val="107000"/>
              </a:lnSpc>
              <a:spcBef>
                <a:spcPts val="0"/>
              </a:spcBef>
              <a:spcAft>
                <a:spcPts val="800"/>
              </a:spcAft>
            </a:pPr>
            <a:r>
              <a:rPr lang="en-US" sz="1400">
                <a:solidFill>
                  <a:srgbClr val="000000"/>
                </a:solidFill>
              </a:rPr>
              <a:t>Maximize ROI and capitalize on a captive audience by providing a clear path for further engagement. </a:t>
            </a:r>
            <a:r>
              <a:rPr lang="en-US" sz="1400" b="0" i="0">
                <a:solidFill>
                  <a:srgbClr val="000000"/>
                </a:solidFill>
                <a:effectLst/>
              </a:rPr>
              <a:t>Our digital guides empower attendees to stay engaged by continuing the conversation with your brand.  </a:t>
            </a:r>
            <a:endParaRPr lang="en-US" sz="1400">
              <a:solidFill>
                <a:schemeClr val="tx1">
                  <a:lumMod val="85000"/>
                  <a:lumOff val="15000"/>
                </a:schemeClr>
              </a:solidFill>
              <a:effectLst/>
            </a:endParaRP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835166"/>
            <a:ext cx="7065557" cy="2320059"/>
          </a:xfrm>
          <a:prstGeom prst="rect">
            <a:avLst/>
          </a:prstGeom>
          <a:noFill/>
        </p:spPr>
        <p:txBody>
          <a:bodyPr wrap="square">
            <a:spAutoFit/>
          </a:bodyPr>
          <a:lstStyle/>
          <a:p>
            <a:pPr marL="171450" lvl="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Interactive guide housed on a unique URL</a:t>
            </a:r>
          </a:p>
          <a:p>
            <a:pPr marL="171450" lvl="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CTA on main page that leads to event highlights, resources, and sponsor profiles</a:t>
            </a:r>
          </a:p>
          <a:p>
            <a:pPr marL="171450" lvl="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Event summary and recap of event highlights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metrics include traffic, clicks, CTR, and conversions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Premium sponsorship callouts that share key information, CTAs, links to social profiles, and a resource for continuing the conversation</a:t>
            </a:r>
          </a:p>
          <a:p>
            <a:pPr marL="171450" lvl="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F3B121B8-4D3E-3FCF-F468-57455C927164}"/>
              </a:ext>
            </a:extLst>
          </p:cNvPr>
          <p:cNvGrpSpPr/>
          <p:nvPr/>
        </p:nvGrpSpPr>
        <p:grpSpPr>
          <a:xfrm>
            <a:off x="8323807" y="2258301"/>
            <a:ext cx="3694471" cy="3054096"/>
            <a:chOff x="8323806" y="1717049"/>
            <a:chExt cx="3694471" cy="3054096"/>
          </a:xfrm>
        </p:grpSpPr>
        <p:pic>
          <p:nvPicPr>
            <p:cNvPr id="27" name="Picture 26" descr="A picture containing text, electronics, display&#10;&#10;Description automatically generated">
              <a:extLst>
                <a:ext uri="{FF2B5EF4-FFF2-40B4-BE49-F238E27FC236}">
                  <a16:creationId xmlns:a16="http://schemas.microsoft.com/office/drawing/2014/main" id="{26C12FB7-8982-1E8D-1D6C-486A68E3F581}"/>
                </a:ext>
              </a:extLst>
            </p:cNvPr>
            <p:cNvPicPr>
              <a:picLocks noChangeAspect="1"/>
            </p:cNvPicPr>
            <p:nvPr/>
          </p:nvPicPr>
          <p:blipFill>
            <a:blip r:embed="rId3"/>
            <a:stretch>
              <a:fillRect/>
            </a:stretch>
          </p:blipFill>
          <p:spPr>
            <a:xfrm>
              <a:off x="8323806" y="1717049"/>
              <a:ext cx="3694471" cy="3054096"/>
            </a:xfrm>
            <a:prstGeom prst="rect">
              <a:avLst/>
            </a:prstGeom>
          </p:spPr>
        </p:pic>
        <p:sp>
          <p:nvSpPr>
            <p:cNvPr id="14" name="Rectangle 13">
              <a:extLst>
                <a:ext uri="{FF2B5EF4-FFF2-40B4-BE49-F238E27FC236}">
                  <a16:creationId xmlns:a16="http://schemas.microsoft.com/office/drawing/2014/main" id="{17907D73-EE3F-13EE-DDFB-D522484923C4}"/>
                </a:ext>
              </a:extLst>
            </p:cNvPr>
            <p:cNvSpPr/>
            <p:nvPr/>
          </p:nvSpPr>
          <p:spPr>
            <a:xfrm>
              <a:off x="10065106" y="398866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013722F2-3F4D-58DE-2449-AF7413F1AF20}"/>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POST-EVENT GUIDE</a:t>
            </a:r>
          </a:p>
        </p:txBody>
      </p:sp>
      <p:pic>
        <p:nvPicPr>
          <p:cNvPr id="3" name="Graphic 2">
            <a:extLst>
              <a:ext uri="{FF2B5EF4-FFF2-40B4-BE49-F238E27FC236}">
                <a16:creationId xmlns:a16="http://schemas.microsoft.com/office/drawing/2014/main" id="{C721094F-BFF8-E8D4-B76F-6F51E0F11C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4913F8DF-7246-A25B-C22D-8FB390CF7E4C}"/>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021ABE47-5D6E-E705-E36D-E598DCA1906D}"/>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962126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82121"/>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82147"/>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36184"/>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By design, short-form content quickly captures your target market’s attention. Leverage Informa’s content experts, creative talent, and marketing expertise to add a powerful advantage to your content marketing campaigns.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Our team of experts develop content assets that resonate with your target audience, providing your brand with unique, custom content that offers long-term marketing value. Capture your audience’s attention with short, digestible content that resonates.</a:t>
            </a: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53A575A3-2A8A-F6B7-013A-FACC237B7F3F}"/>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SHORT-FORM CONTENT</a:t>
            </a: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688409"/>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Ask the Expert: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Showcase the perspective of an executive or product expert </a:t>
            </a:r>
          </a:p>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Case Studies: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Illustrate solutions to your customer’s pain points</a:t>
            </a:r>
          </a:p>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Difference Between: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Answering  search queries for decision makers</a:t>
            </a:r>
          </a:p>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Fact Sheets (aka FAQs):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Answer common questions about a particular topic</a:t>
            </a:r>
          </a:p>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Sponsored Articles: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Informative content developed per your objectives</a:t>
            </a:r>
          </a:p>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Top 10 Cards: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High-value points that aid in a prospect’s decision making</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descr="Graphical user interface, application&#10;&#10;Description automatically generated">
            <a:extLst>
              <a:ext uri="{FF2B5EF4-FFF2-40B4-BE49-F238E27FC236}">
                <a16:creationId xmlns:a16="http://schemas.microsoft.com/office/drawing/2014/main" id="{E7BC64FB-4783-9F05-FE98-E74FE1CB8377}"/>
              </a:ext>
            </a:extLst>
          </p:cNvPr>
          <p:cNvPicPr>
            <a:picLocks noChangeAspect="1"/>
          </p:cNvPicPr>
          <p:nvPr/>
        </p:nvPicPr>
        <p:blipFill>
          <a:blip r:embed="rId3"/>
          <a:stretch>
            <a:fillRect/>
          </a:stretch>
        </p:blipFill>
        <p:spPr>
          <a:xfrm>
            <a:off x="8910861" y="1915401"/>
            <a:ext cx="2520364" cy="3739896"/>
          </a:xfrm>
          <a:prstGeom prst="rect">
            <a:avLst/>
          </a:prstGeom>
        </p:spPr>
      </p:pic>
      <p:pic>
        <p:nvPicPr>
          <p:cNvPr id="3" name="Graphic 2">
            <a:extLst>
              <a:ext uri="{FF2B5EF4-FFF2-40B4-BE49-F238E27FC236}">
                <a16:creationId xmlns:a16="http://schemas.microsoft.com/office/drawing/2014/main" id="{4BBD46CE-5CC4-EDE6-8D43-33E3DD38B2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9F4E36C3-BCD3-431E-B6D0-3637424F6841}"/>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0" name="Picture Placeholder 20">
            <a:extLst>
              <a:ext uri="{FF2B5EF4-FFF2-40B4-BE49-F238E27FC236}">
                <a16:creationId xmlns:a16="http://schemas.microsoft.com/office/drawing/2014/main" id="{53FF7FD3-E9C1-DE6C-B879-79A245E8C66B}"/>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57893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156443"/>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456469"/>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506452"/>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Engage with your prospects beyond a webinar. The Webinar Executive Summary allows for webinar attendees and prospects who could not attend, to gain insight and understanding around the key topic discussed at the webinar. </a:t>
            </a:r>
          </a:p>
          <a:p>
            <a:pPr>
              <a:lnSpc>
                <a:spcPct val="100000"/>
              </a:lnSpc>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This downloadable pdf gives your target audience relevant information to that informs their decision-making process. Generate interest, nurture leads, and drive customer volume with a webinar executive summary.</a:t>
            </a: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2FA0F945-0F0D-4C11-A547-9EBC609F8AAF}"/>
              </a:ext>
            </a:extLst>
          </p:cNvPr>
          <p:cNvSpPr txBox="1"/>
          <p:nvPr/>
        </p:nvSpPr>
        <p:spPr>
          <a:xfrm>
            <a:off x="472864" y="3562731"/>
            <a:ext cx="7065557" cy="1673728"/>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Co-branded Executive Summary developed from webinar content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Topic specific content to support lead nurture and marketing automation</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Rights and ownership of content asset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Downloadable and shareable PDF format</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1E9AD29E-3D7C-436B-4263-195653401EAC}"/>
              </a:ext>
            </a:extLst>
          </p:cNvPr>
          <p:cNvSpPr txBox="1">
            <a:spLocks/>
          </p:cNvSpPr>
          <p:nvPr/>
        </p:nvSpPr>
        <p:spPr>
          <a:xfrm>
            <a:off x="467486" y="366519"/>
            <a:ext cx="6943849" cy="90959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WEBINAR EXECUTIVE SUMMARY</a:t>
            </a:r>
          </a:p>
        </p:txBody>
      </p:sp>
      <p:grpSp>
        <p:nvGrpSpPr>
          <p:cNvPr id="21" name="Group 20">
            <a:extLst>
              <a:ext uri="{FF2B5EF4-FFF2-40B4-BE49-F238E27FC236}">
                <a16:creationId xmlns:a16="http://schemas.microsoft.com/office/drawing/2014/main" id="{251D5470-29BA-550A-72A0-36A14D86B298}"/>
              </a:ext>
            </a:extLst>
          </p:cNvPr>
          <p:cNvGrpSpPr/>
          <p:nvPr/>
        </p:nvGrpSpPr>
        <p:grpSpPr>
          <a:xfrm>
            <a:off x="8323807" y="2258301"/>
            <a:ext cx="3694472" cy="3054096"/>
            <a:chOff x="8323807" y="1754373"/>
            <a:chExt cx="3694472" cy="3054096"/>
          </a:xfrm>
        </p:grpSpPr>
        <p:pic>
          <p:nvPicPr>
            <p:cNvPr id="16" name="Picture 15" descr="Graphical user interface, website&#10;&#10;Description automatically generated">
              <a:extLst>
                <a:ext uri="{FF2B5EF4-FFF2-40B4-BE49-F238E27FC236}">
                  <a16:creationId xmlns:a16="http://schemas.microsoft.com/office/drawing/2014/main" id="{4119E3B5-23B1-C5D0-FA77-36C79FE61DE9}"/>
                </a:ext>
              </a:extLst>
            </p:cNvPr>
            <p:cNvPicPr>
              <a:picLocks noChangeAspect="1"/>
            </p:cNvPicPr>
            <p:nvPr/>
          </p:nvPicPr>
          <p:blipFill>
            <a:blip r:embed="rId3"/>
            <a:stretch>
              <a:fillRect/>
            </a:stretch>
          </p:blipFill>
          <p:spPr>
            <a:xfrm>
              <a:off x="8323807" y="1754373"/>
              <a:ext cx="3694472" cy="3054096"/>
            </a:xfrm>
            <a:prstGeom prst="rect">
              <a:avLst/>
            </a:prstGeom>
          </p:spPr>
        </p:pic>
        <p:sp>
          <p:nvSpPr>
            <p:cNvPr id="17" name="Rectangle 16">
              <a:extLst>
                <a:ext uri="{FF2B5EF4-FFF2-40B4-BE49-F238E27FC236}">
                  <a16:creationId xmlns:a16="http://schemas.microsoft.com/office/drawing/2014/main" id="{FD7D888E-2BD1-E98A-86E7-6C222BA8E9DD}"/>
                </a:ext>
              </a:extLst>
            </p:cNvPr>
            <p:cNvSpPr/>
            <p:nvPr/>
          </p:nvSpPr>
          <p:spPr>
            <a:xfrm>
              <a:off x="10065102" y="3993643"/>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FC8ECCCF-067D-7F58-F206-6D831961E3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77999B57-18FF-292C-6BB2-D60E37803699}"/>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0" name="Picture Placeholder 20">
            <a:extLst>
              <a:ext uri="{FF2B5EF4-FFF2-40B4-BE49-F238E27FC236}">
                <a16:creationId xmlns:a16="http://schemas.microsoft.com/office/drawing/2014/main" id="{47CBE4BE-85A5-8650-51A7-A318D4635F4E}"/>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954468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11032"/>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11058"/>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36179"/>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White papers are a great way to provide content that outlines solutions to industry problems, make recommendations for emerging technologies, or expand research on market trends.</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Informa-developed white papers help you establish subject-matter expertise and thought leadership, while nurturing leads through the buyer journey. They are also effective at generating high-quality leads when paired with a lead generation program.</a:t>
            </a:r>
          </a:p>
        </p:txBody>
      </p:sp>
      <p:sp>
        <p:nvSpPr>
          <p:cNvPr id="4" name="Title 1">
            <a:extLst>
              <a:ext uri="{FF2B5EF4-FFF2-40B4-BE49-F238E27FC236}">
                <a16:creationId xmlns:a16="http://schemas.microsoft.com/office/drawing/2014/main" id="{323A8713-F6C5-60AC-029D-3A3662AAC1B2}"/>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WHITE PAPER</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17320"/>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End-to-end program management including content development and design</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Experienced editors or subject-matter experts work closely with you during content creation process to ensure messaging is on target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Ability to include text, images, graphs, links, and sidebar with existing content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Ownership of content assets for use across marketing channels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Marketing promotion option available to generate qualified leads </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descr="Graphical user interface, application&#10;&#10;Description automatically generated">
            <a:extLst>
              <a:ext uri="{FF2B5EF4-FFF2-40B4-BE49-F238E27FC236}">
                <a16:creationId xmlns:a16="http://schemas.microsoft.com/office/drawing/2014/main" id="{FDBF35CC-D352-F462-BF03-E337EB0C0217}"/>
              </a:ext>
            </a:extLst>
          </p:cNvPr>
          <p:cNvPicPr>
            <a:picLocks noChangeAspect="1"/>
          </p:cNvPicPr>
          <p:nvPr/>
        </p:nvPicPr>
        <p:blipFill>
          <a:blip r:embed="rId3"/>
          <a:stretch>
            <a:fillRect/>
          </a:stretch>
        </p:blipFill>
        <p:spPr>
          <a:xfrm>
            <a:off x="8910860" y="1915401"/>
            <a:ext cx="2520365" cy="3739896"/>
          </a:xfrm>
          <a:prstGeom prst="rect">
            <a:avLst/>
          </a:prstGeom>
        </p:spPr>
      </p:pic>
      <p:pic>
        <p:nvPicPr>
          <p:cNvPr id="3" name="Graphic 2">
            <a:extLst>
              <a:ext uri="{FF2B5EF4-FFF2-40B4-BE49-F238E27FC236}">
                <a16:creationId xmlns:a16="http://schemas.microsoft.com/office/drawing/2014/main" id="{F12E6749-C8BE-FD81-4A1A-6A7BF0A7DA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AD2263F9-FE38-C300-197E-D4E39F854185}"/>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0" name="Picture Placeholder 20">
            <a:extLst>
              <a:ext uri="{FF2B5EF4-FFF2-40B4-BE49-F238E27FC236}">
                <a16:creationId xmlns:a16="http://schemas.microsoft.com/office/drawing/2014/main" id="{EABE7EA7-FD74-0164-D60C-9982E1E3FCED}"/>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859962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5AEE-FD59-AE7E-6499-BE742B5594DB}"/>
              </a:ext>
            </a:extLst>
          </p:cNvPr>
          <p:cNvSpPr>
            <a:spLocks noGrp="1"/>
          </p:cNvSpPr>
          <p:nvPr>
            <p:ph type="title"/>
          </p:nvPr>
        </p:nvSpPr>
        <p:spPr/>
        <p:txBody>
          <a:bodyPr/>
          <a:lstStyle/>
          <a:p>
            <a:r>
              <a:rPr lang="en-US" sz="3600" b="1">
                <a:latin typeface="Poppins" pitchFamily="2" charset="77"/>
                <a:cs typeface="Poppins" pitchFamily="2" charset="77"/>
              </a:rPr>
              <a:t>LEAD SERVICES</a:t>
            </a:r>
          </a:p>
        </p:txBody>
      </p:sp>
    </p:spTree>
    <p:extLst>
      <p:ext uri="{BB962C8B-B14F-4D97-AF65-F5344CB8AC3E}">
        <p14:creationId xmlns:p14="http://schemas.microsoft.com/office/powerpoint/2010/main" val="1933165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65060"/>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65086"/>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92165"/>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Package your valuable content marketing assets into a user-friendly digital hub where users can self-educate. Our multi-touch marketing campaign and single-sign-on approach help generate quality leads. </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always-on nurturing allows prospects to choose the time and place in which they engage—leading users to spend more time binging your content. Extensive lead intelligence data is provided, so your sales team can reach out to the warmest leads first. </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71348"/>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End-to-end project management including setup of a branded environment, creative design of all materials, turnkey promotion, and reporting</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One-time site registration to capture leads allows users full access to all content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House up to 9 related assets, including PDFs, videos, images, etc.</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Built-in content promoters and sharing tools to encouraging binging activity</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Regular lead and engagement reporting throughout the program</a:t>
            </a:r>
          </a:p>
        </p:txBody>
      </p:sp>
      <p:sp>
        <p:nvSpPr>
          <p:cNvPr id="3" name="Title 1">
            <a:extLst>
              <a:ext uri="{FF2B5EF4-FFF2-40B4-BE49-F238E27FC236}">
                <a16:creationId xmlns:a16="http://schemas.microsoft.com/office/drawing/2014/main" id="{80FCAD9C-6E2D-C056-C611-A5D72D8DC59D}"/>
              </a:ext>
            </a:extLst>
          </p:cNvPr>
          <p:cNvSpPr txBox="1">
            <a:spLocks/>
          </p:cNvSpPr>
          <p:nvPr/>
        </p:nvSpPr>
        <p:spPr>
          <a:xfrm>
            <a:off x="467486" y="366519"/>
            <a:ext cx="6943849" cy="90959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CONTENT ENGAGEMENT CENTER</a:t>
            </a:r>
          </a:p>
        </p:txBody>
      </p:sp>
      <p:grpSp>
        <p:nvGrpSpPr>
          <p:cNvPr id="14" name="Group 13">
            <a:extLst>
              <a:ext uri="{FF2B5EF4-FFF2-40B4-BE49-F238E27FC236}">
                <a16:creationId xmlns:a16="http://schemas.microsoft.com/office/drawing/2014/main" id="{817238E6-40D7-3616-8A87-DA59C6FFABA9}"/>
              </a:ext>
            </a:extLst>
          </p:cNvPr>
          <p:cNvGrpSpPr/>
          <p:nvPr/>
        </p:nvGrpSpPr>
        <p:grpSpPr>
          <a:xfrm>
            <a:off x="8332858" y="2258301"/>
            <a:ext cx="3694472" cy="3054096"/>
            <a:chOff x="8323807" y="1754373"/>
            <a:chExt cx="3694472" cy="3054096"/>
          </a:xfrm>
        </p:grpSpPr>
        <p:pic>
          <p:nvPicPr>
            <p:cNvPr id="9" name="Picture 8" descr="A picture containing text, screenshot, electronics, display&#10;&#10;Description automatically generated">
              <a:extLst>
                <a:ext uri="{FF2B5EF4-FFF2-40B4-BE49-F238E27FC236}">
                  <a16:creationId xmlns:a16="http://schemas.microsoft.com/office/drawing/2014/main" id="{EC4A55F4-6D14-F341-D606-C767E7D9AECB}"/>
                </a:ext>
              </a:extLst>
            </p:cNvPr>
            <p:cNvPicPr>
              <a:picLocks noChangeAspect="1"/>
            </p:cNvPicPr>
            <p:nvPr/>
          </p:nvPicPr>
          <p:blipFill>
            <a:blip r:embed="rId3"/>
            <a:stretch>
              <a:fillRect/>
            </a:stretch>
          </p:blipFill>
          <p:spPr>
            <a:xfrm>
              <a:off x="8323807" y="1754373"/>
              <a:ext cx="3694472" cy="3054096"/>
            </a:xfrm>
            <a:prstGeom prst="rect">
              <a:avLst/>
            </a:prstGeom>
          </p:spPr>
        </p:pic>
        <p:sp>
          <p:nvSpPr>
            <p:cNvPr id="10" name="Rectangle 9">
              <a:extLst>
                <a:ext uri="{FF2B5EF4-FFF2-40B4-BE49-F238E27FC236}">
                  <a16:creationId xmlns:a16="http://schemas.microsoft.com/office/drawing/2014/main" id="{5284688E-AD56-E7AD-59CF-AA8792DEB367}"/>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1CE23B83-3453-62AC-3404-58DE88D344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3" name="Picture 12" descr="Informa Engage Logo Text&#10;">
            <a:extLst>
              <a:ext uri="{FF2B5EF4-FFF2-40B4-BE49-F238E27FC236}">
                <a16:creationId xmlns:a16="http://schemas.microsoft.com/office/drawing/2014/main" id="{EB1A7775-8A80-9E09-F980-687FE97B3DBF}"/>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750EC146-4C55-8110-1198-A801234C4D3A}"/>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945522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65521"/>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65547"/>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82834"/>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Drive high quality leads and audience engagement with content syndication. </a:t>
            </a:r>
            <a:r>
              <a:rPr lang="en-US" sz="1400" b="0" i="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B2B content syndication is a key lead generation ingredient for many companies – large or small. </a:t>
            </a: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400" b="0" i="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Reach your target audience by hosting your expert content such as whitepapers, blogs, case studies, articles, and videos on our high-traffic sites. Showcase your brand </a:t>
            </a: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to an</a:t>
            </a:r>
            <a:r>
              <a:rPr lang="en-US" sz="1400" b="0" i="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 engaged and targeted audience using existing content without a heavy lift. Get in front of your audience and keep them engaged with content syndication.</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71809"/>
            <a:ext cx="7065557" cy="1673728"/>
          </a:xfrm>
          <a:prstGeom prst="rect">
            <a:avLst/>
          </a:prstGeom>
          <a:noFill/>
        </p:spPr>
        <p:txBody>
          <a:bodyPr wrap="square">
            <a:spAutoFit/>
          </a:bodyPr>
          <a:lstStyle/>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Sponsored content displayed across high-traffic and industry specific sites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Co-branded promotional campaign targets the Informa audience through a multi-channel marketing campaign </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Leverage supplied or custom-created content for optimal performance results</a:t>
            </a:r>
          </a:p>
          <a:p>
            <a:pPr marL="173736" indent="-173736">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Qualified leads are verified for accuracy and quality standards</a:t>
            </a:r>
          </a:p>
        </p:txBody>
      </p:sp>
      <p:pic>
        <p:nvPicPr>
          <p:cNvPr id="14" name="Picture 13" descr="A picture containing text, screenshot, monitor&#10;&#10;Description automatically generated">
            <a:extLst>
              <a:ext uri="{FF2B5EF4-FFF2-40B4-BE49-F238E27FC236}">
                <a16:creationId xmlns:a16="http://schemas.microsoft.com/office/drawing/2014/main" id="{68456627-E2B3-AFC6-EAF5-B43D55B0FB69}"/>
              </a:ext>
            </a:extLst>
          </p:cNvPr>
          <p:cNvPicPr>
            <a:picLocks noChangeAspect="1"/>
          </p:cNvPicPr>
          <p:nvPr/>
        </p:nvPicPr>
        <p:blipFill>
          <a:blip r:embed="rId3"/>
          <a:stretch>
            <a:fillRect/>
          </a:stretch>
        </p:blipFill>
        <p:spPr>
          <a:xfrm>
            <a:off x="8313340" y="2258301"/>
            <a:ext cx="3694472" cy="3054096"/>
          </a:xfrm>
          <a:prstGeom prst="rect">
            <a:avLst/>
          </a:prstGeom>
        </p:spPr>
      </p:pic>
      <p:sp>
        <p:nvSpPr>
          <p:cNvPr id="10" name="Rectangle 9">
            <a:extLst>
              <a:ext uri="{FF2B5EF4-FFF2-40B4-BE49-F238E27FC236}">
                <a16:creationId xmlns:a16="http://schemas.microsoft.com/office/drawing/2014/main" id="{5284688E-AD56-E7AD-59CF-AA8792DEB367}"/>
              </a:ext>
            </a:extLst>
          </p:cNvPr>
          <p:cNvSpPr/>
          <p:nvPr/>
        </p:nvSpPr>
        <p:spPr>
          <a:xfrm>
            <a:off x="10054640" y="4533228"/>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CONTENT SYNDICATION</a:t>
            </a:r>
          </a:p>
        </p:txBody>
      </p:sp>
      <p:pic>
        <p:nvPicPr>
          <p:cNvPr id="3" name="Graphic 2">
            <a:extLst>
              <a:ext uri="{FF2B5EF4-FFF2-40B4-BE49-F238E27FC236}">
                <a16:creationId xmlns:a16="http://schemas.microsoft.com/office/drawing/2014/main" id="{B13CB4B9-BEEB-1A3C-1D89-C7BE211A07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C045EE6F-0BCB-2A4D-5B23-BE1F16E135F1}"/>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B54FA5F1-11BD-F0C7-4948-153237A8B1AF}"/>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609704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electronics, display&#10;&#10;Description automatically generated">
            <a:extLst>
              <a:ext uri="{FF2B5EF4-FFF2-40B4-BE49-F238E27FC236}">
                <a16:creationId xmlns:a16="http://schemas.microsoft.com/office/drawing/2014/main" id="{052046A9-DA27-D50A-23EB-F252AAB2E931}"/>
              </a:ext>
            </a:extLst>
          </p:cNvPr>
          <p:cNvPicPr>
            <a:picLocks noChangeAspect="1"/>
          </p:cNvPicPr>
          <p:nvPr/>
        </p:nvPicPr>
        <p:blipFill rotWithShape="1">
          <a:blip r:embed="rId2"/>
          <a:srcRect l="39731" t="5404" r="30608" b="33189"/>
          <a:stretch/>
        </p:blipFill>
        <p:spPr>
          <a:xfrm>
            <a:off x="8184712" y="-116"/>
            <a:ext cx="4007288" cy="6858116"/>
          </a:xfrm>
          <a:prstGeom prst="rect">
            <a:avLst/>
          </a:prstGeom>
        </p:spPr>
      </p:pic>
      <p:sp>
        <p:nvSpPr>
          <p:cNvPr id="6" name="TextBox 5">
            <a:extLst>
              <a:ext uri="{FF2B5EF4-FFF2-40B4-BE49-F238E27FC236}">
                <a16:creationId xmlns:a16="http://schemas.microsoft.com/office/drawing/2014/main" id="{5DFC8211-B53C-8411-65D3-84C6A2BFAB24}"/>
              </a:ext>
            </a:extLst>
          </p:cNvPr>
          <p:cNvSpPr txBox="1"/>
          <p:nvPr/>
        </p:nvSpPr>
        <p:spPr>
          <a:xfrm>
            <a:off x="467486" y="3126951"/>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426977"/>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3"/>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64172"/>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We map three pieces of your thought leadership content to the needs of your prospects at key buying stages. A series of three emails is sent to 5,000 targeted contacts to generate interest and encourage engagement.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Lead data is given for each user who registers, as well as overall campaign engagement metrics. Engage your target audience and receive lead intelligence data? It’s a straight-forward and data-rich solution for lead generation.</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533239"/>
            <a:ext cx="7065557" cy="1673728"/>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Target 5,000 contacts from our database based on available criteria</a:t>
            </a:r>
          </a:p>
          <a:p>
            <a:pPr marL="171450" indent="-171450">
              <a:lnSpc>
                <a:spcPct val="150000"/>
              </a:lnSpc>
              <a:buClr>
                <a:srgbClr val="11A7D9"/>
              </a:buCl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Up to 3 client-supplied assets to support lead conversion</a:t>
            </a:r>
          </a:p>
          <a:p>
            <a:pPr marL="171450" indent="-171450">
              <a:lnSpc>
                <a:spcPct val="150000"/>
              </a:lnSpc>
              <a:buClr>
                <a:srgbClr val="11A7D9"/>
              </a:buCl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Three-touch, co-branded email strategy driving to each piece of content</a:t>
            </a:r>
          </a:p>
          <a:p>
            <a:pPr marL="171450" indent="-171450">
              <a:lnSpc>
                <a:spcPct val="150000"/>
              </a:lnSpc>
              <a:buClr>
                <a:srgbClr val="11A7D9"/>
              </a:buClr>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Content housed on a co-branded, interactive landing page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includes email metrics and contacts engaging with communications</a:t>
            </a:r>
          </a:p>
        </p:txBody>
      </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CONTENT LEAD TOUCH</a:t>
            </a:r>
          </a:p>
        </p:txBody>
      </p:sp>
      <p:pic>
        <p:nvPicPr>
          <p:cNvPr id="3" name="Graphic 2">
            <a:extLst>
              <a:ext uri="{FF2B5EF4-FFF2-40B4-BE49-F238E27FC236}">
                <a16:creationId xmlns:a16="http://schemas.microsoft.com/office/drawing/2014/main" id="{DD635604-680A-C150-47F1-254A26AC3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AF48FFF3-A209-87B0-7025-BFB9600D9F8D}"/>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2" name="Picture Placeholder 20">
            <a:extLst>
              <a:ext uri="{FF2B5EF4-FFF2-40B4-BE49-F238E27FC236}">
                <a16:creationId xmlns:a16="http://schemas.microsoft.com/office/drawing/2014/main" id="{693EFCD7-78FB-69D8-9BDB-A9B700126D96}"/>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42297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42721"/>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42747"/>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519618"/>
            <a:ext cx="7076314" cy="1626619"/>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Buyers connect with your brand at various stages of the buying cycle. That’s why it’s vital to give them opportunities to engage with your brand across multiple channels and devices. </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On-site digital advertising solutions are a great way to increase brand awareness, improve brand recall, drive traffic to your website, and build relationships with potential customers as they research new product and solution purchases. </a:t>
            </a:r>
          </a:p>
        </p:txBody>
      </p:sp>
      <p:sp>
        <p:nvSpPr>
          <p:cNvPr id="12" name="TextBox 11">
            <a:extLst>
              <a:ext uri="{FF2B5EF4-FFF2-40B4-BE49-F238E27FC236}">
                <a16:creationId xmlns:a16="http://schemas.microsoft.com/office/drawing/2014/main" id="{2F7D86DD-28B1-7ED6-5ED4-10ADA9501071}"/>
              </a:ext>
            </a:extLst>
          </p:cNvPr>
          <p:cNvSpPr txBox="1"/>
          <p:nvPr/>
        </p:nvSpPr>
        <p:spPr>
          <a:xfrm>
            <a:off x="478243" y="3704299"/>
            <a:ext cx="7065557" cy="1673728"/>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Advertising placements on Informa brand sites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Build brand awareness, expand reach, and drive action</a:t>
            </a:r>
          </a:p>
          <a:p>
            <a:pPr marL="171450" indent="-171450">
              <a:lnSpc>
                <a:spcPct val="150000"/>
              </a:lnSpc>
              <a:buClr>
                <a:srgbClr val="11A7D9"/>
              </a:buClr>
              <a:buFont typeface="Arial" panose="020B0604020202020204" pitchFamily="34" charset="0"/>
              <a:buChar char="•"/>
            </a:pPr>
            <a:r>
              <a:rPr lang="en-US" sz="1400" b="0" i="0"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Nurture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prospects during research, consideration, and decision stages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metrics include clicks, opens, and CTR</a:t>
            </a:r>
          </a:p>
          <a:p>
            <a:pPr marL="171450" indent="-171450">
              <a:lnSpc>
                <a:spcPct val="150000"/>
              </a:lnSpc>
              <a:buFont typeface="Arial" panose="020B0604020202020204" pitchFamily="34" charset="0"/>
              <a:buChar char="•"/>
            </a:pPr>
            <a:endParaRPr lang="en-US" sz="1400" dirty="0">
              <a:solidFill>
                <a:schemeClr val="tx1">
                  <a:lumMod val="65000"/>
                  <a:lumOff val="3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A4F93A75-109D-3B8F-5147-2F8499DC8E91}"/>
              </a:ext>
            </a:extLst>
          </p:cNvPr>
          <p:cNvSpPr txBox="1">
            <a:spLocks/>
          </p:cNvSpPr>
          <p:nvPr/>
        </p:nvSpPr>
        <p:spPr>
          <a:xfrm>
            <a:off x="478243" y="528670"/>
            <a:ext cx="6943849" cy="54069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dirty="0">
                <a:solidFill>
                  <a:schemeClr val="tx1">
                    <a:lumMod val="85000"/>
                    <a:lumOff val="15000"/>
                  </a:schemeClr>
                </a:solidFill>
              </a:rPr>
              <a:t>BRAND SITE ADVERTISING</a:t>
            </a:r>
          </a:p>
        </p:txBody>
      </p:sp>
      <p:pic>
        <p:nvPicPr>
          <p:cNvPr id="15" name="Graphic 14">
            <a:extLst>
              <a:ext uri="{FF2B5EF4-FFF2-40B4-BE49-F238E27FC236}">
                <a16:creationId xmlns:a16="http://schemas.microsoft.com/office/drawing/2014/main" id="{B167BC7B-E83A-14E5-6203-18056ECAC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6" name="Picture 15" descr="Informa Engage Logo Text&#10;">
            <a:extLst>
              <a:ext uri="{FF2B5EF4-FFF2-40B4-BE49-F238E27FC236}">
                <a16:creationId xmlns:a16="http://schemas.microsoft.com/office/drawing/2014/main" id="{4DB73298-0D70-7CA5-6DFC-91782DED3095}"/>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grpSp>
        <p:nvGrpSpPr>
          <p:cNvPr id="18" name="Group 17">
            <a:extLst>
              <a:ext uri="{FF2B5EF4-FFF2-40B4-BE49-F238E27FC236}">
                <a16:creationId xmlns:a16="http://schemas.microsoft.com/office/drawing/2014/main" id="{40819A3C-03F1-49C4-ECDD-230B8C968E1F}"/>
              </a:ext>
            </a:extLst>
          </p:cNvPr>
          <p:cNvGrpSpPr/>
          <p:nvPr/>
        </p:nvGrpSpPr>
        <p:grpSpPr>
          <a:xfrm>
            <a:off x="8323468" y="2258021"/>
            <a:ext cx="3695148" cy="3054655"/>
            <a:chOff x="8323468" y="2258021"/>
            <a:chExt cx="3695148" cy="3054655"/>
          </a:xfrm>
        </p:grpSpPr>
        <p:pic>
          <p:nvPicPr>
            <p:cNvPr id="23" name="Picture 22" descr="Graphical user interface, website&#10;&#10;Description automatically generated">
              <a:extLst>
                <a:ext uri="{FF2B5EF4-FFF2-40B4-BE49-F238E27FC236}">
                  <a16:creationId xmlns:a16="http://schemas.microsoft.com/office/drawing/2014/main" id="{6D046E29-AF72-642D-BBB3-C5B4CA43D793}"/>
                </a:ext>
              </a:extLst>
            </p:cNvPr>
            <p:cNvPicPr>
              <a:picLocks noChangeAspect="1"/>
            </p:cNvPicPr>
            <p:nvPr/>
          </p:nvPicPr>
          <p:blipFill>
            <a:blip r:embed="rId6"/>
            <a:stretch>
              <a:fillRect/>
            </a:stretch>
          </p:blipFill>
          <p:spPr>
            <a:xfrm>
              <a:off x="8323468" y="2258021"/>
              <a:ext cx="3695148" cy="3054655"/>
            </a:xfrm>
            <a:prstGeom prst="rect">
              <a:avLst/>
            </a:prstGeom>
          </p:spPr>
        </p:pic>
        <p:sp>
          <p:nvSpPr>
            <p:cNvPr id="17" name="Rectangle 16">
              <a:extLst>
                <a:ext uri="{FF2B5EF4-FFF2-40B4-BE49-F238E27FC236}">
                  <a16:creationId xmlns:a16="http://schemas.microsoft.com/office/drawing/2014/main" id="{DF7F3C34-DB55-1F68-DAB4-C4FC0E2DCD46}"/>
                </a:ext>
              </a:extLst>
            </p:cNvPr>
            <p:cNvSpPr/>
            <p:nvPr/>
          </p:nvSpPr>
          <p:spPr>
            <a:xfrm>
              <a:off x="10093098" y="4525217"/>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Picture Placeholder 20">
            <a:extLst>
              <a:ext uri="{FF2B5EF4-FFF2-40B4-BE49-F238E27FC236}">
                <a16:creationId xmlns:a16="http://schemas.microsoft.com/office/drawing/2014/main" id="{955458B5-F8A9-78AC-270A-990752460285}"/>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529739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95827"/>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95853"/>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17517"/>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rPr>
              <a:t>Gain greater return on your webinar investment by engaging leads immediately after your event to maintain a conversation and move them toward a follow-up action. </a:t>
            </a:r>
          </a:p>
          <a:p>
            <a:r>
              <a:rPr lang="en-US" sz="1400" dirty="0">
                <a:solidFill>
                  <a:schemeClr val="tx1">
                    <a:lumMod val="85000"/>
                    <a:lumOff val="15000"/>
                  </a:schemeClr>
                </a:solidFill>
              </a:rPr>
              <a:t>Webinar Lead Touch includes the development of an executive summary along with a series of three emails to encourage sharing, drive on-demand views, and expose users to related content. Further qualify and motivate your webinar registrants by staying top of mind. </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02115"/>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End-to-end program management including content mapping, email development, and email deployment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Co-branded Executive Summary summarizing key highlights from the Webinar</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Includes 3 co-branded, follow-up emails to all webinar registrants approximately 2 days, 1 week, and 2 weeks post-webinar</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includes email metrics and contacts engaging with communications</a:t>
            </a:r>
          </a:p>
        </p:txBody>
      </p:sp>
      <p:grpSp>
        <p:nvGrpSpPr>
          <p:cNvPr id="14" name="Group 13">
            <a:extLst>
              <a:ext uri="{FF2B5EF4-FFF2-40B4-BE49-F238E27FC236}">
                <a16:creationId xmlns:a16="http://schemas.microsoft.com/office/drawing/2014/main" id="{E1828746-B3A4-6357-2FF1-311B89D6E014}"/>
              </a:ext>
            </a:extLst>
          </p:cNvPr>
          <p:cNvGrpSpPr/>
          <p:nvPr/>
        </p:nvGrpSpPr>
        <p:grpSpPr>
          <a:xfrm>
            <a:off x="8323658" y="2258301"/>
            <a:ext cx="3694472" cy="3054096"/>
            <a:chOff x="8323807" y="1754373"/>
            <a:chExt cx="3694472" cy="3054096"/>
          </a:xfrm>
        </p:grpSpPr>
        <p:pic>
          <p:nvPicPr>
            <p:cNvPr id="9" name="Picture 8" descr="A screenshot of a computer&#10;&#10;Description automatically generated with low confidence">
              <a:extLst>
                <a:ext uri="{FF2B5EF4-FFF2-40B4-BE49-F238E27FC236}">
                  <a16:creationId xmlns:a16="http://schemas.microsoft.com/office/drawing/2014/main" id="{745D9F46-3900-177E-0910-C19EFBBB0D91}"/>
                </a:ext>
              </a:extLst>
            </p:cNvPr>
            <p:cNvPicPr>
              <a:picLocks noChangeAspect="1"/>
            </p:cNvPicPr>
            <p:nvPr/>
          </p:nvPicPr>
          <p:blipFill>
            <a:blip r:embed="rId3"/>
            <a:stretch>
              <a:fillRect/>
            </a:stretch>
          </p:blipFill>
          <p:spPr>
            <a:xfrm>
              <a:off x="8323807" y="1754373"/>
              <a:ext cx="3694472" cy="3054096"/>
            </a:xfrm>
            <a:prstGeom prst="rect">
              <a:avLst/>
            </a:prstGeom>
          </p:spPr>
        </p:pic>
        <p:sp>
          <p:nvSpPr>
            <p:cNvPr id="10" name="Rectangle 9">
              <a:extLst>
                <a:ext uri="{FF2B5EF4-FFF2-40B4-BE49-F238E27FC236}">
                  <a16:creationId xmlns:a16="http://schemas.microsoft.com/office/drawing/2014/main" id="{5284688E-AD56-E7AD-59CF-AA8792DEB367}"/>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WEBINAR LEAD TOUCH</a:t>
            </a:r>
          </a:p>
        </p:txBody>
      </p:sp>
      <p:pic>
        <p:nvPicPr>
          <p:cNvPr id="3" name="Graphic 2">
            <a:extLst>
              <a:ext uri="{FF2B5EF4-FFF2-40B4-BE49-F238E27FC236}">
                <a16:creationId xmlns:a16="http://schemas.microsoft.com/office/drawing/2014/main" id="{7B7373CA-0B7E-9B69-EAB5-612A9BFA4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3" name="Picture 12" descr="Informa Engage Logo Text&#10;">
            <a:extLst>
              <a:ext uri="{FF2B5EF4-FFF2-40B4-BE49-F238E27FC236}">
                <a16:creationId xmlns:a16="http://schemas.microsoft.com/office/drawing/2014/main" id="{1EBE24BB-210C-8B59-B706-9FA114A19544}"/>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86FBE4C2-CCBE-4996-AC78-602594AE5B98}"/>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648760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F7DC-5342-C264-33CB-EB4CD5034A2F}"/>
              </a:ext>
            </a:extLst>
          </p:cNvPr>
          <p:cNvSpPr>
            <a:spLocks noGrp="1"/>
          </p:cNvSpPr>
          <p:nvPr>
            <p:ph type="title"/>
          </p:nvPr>
        </p:nvSpPr>
        <p:spPr/>
        <p:txBody>
          <a:bodyPr/>
          <a:lstStyle/>
          <a:p>
            <a:r>
              <a:rPr lang="en-US" sz="3600" b="1">
                <a:latin typeface="Poppins" pitchFamily="2" charset="77"/>
                <a:cs typeface="Poppins" pitchFamily="2" charset="77"/>
              </a:rPr>
              <a:t>RESEARCH SOLUTIONS</a:t>
            </a:r>
          </a:p>
        </p:txBody>
      </p:sp>
    </p:spTree>
    <p:extLst>
      <p:ext uri="{BB962C8B-B14F-4D97-AF65-F5344CB8AC3E}">
        <p14:creationId xmlns:p14="http://schemas.microsoft.com/office/powerpoint/2010/main" val="505289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25778"/>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25804"/>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53183"/>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Your customers and prospects matter; and so do their opinions. Our in-depth market research will help you better understand the market perception around your brand, brand recognition, purchase intent, behavior, value, and more. </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Provide valuable insight into the positioning of your brand among your competitors, so you can take your marketing strategy to the next level. By conducting a Brand Perception study, you’ll pinpoint areas of strength and opportunity. </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32066"/>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15-question survey, collaborative creation</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100+ respondents from target audience</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Graphical summary report provided (10-15 pages) </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Full respondent data tables provided</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Exclusive + unlimited usage rights</a:t>
            </a:r>
          </a:p>
          <a:p>
            <a:pPr marL="171450" indent="-171450">
              <a:lnSpc>
                <a:spcPct val="150000"/>
              </a:lnSpc>
              <a:buClr>
                <a:srgbClr val="11A7D9"/>
              </a:buClr>
              <a:buFont typeface="Arial" panose="020B0604020202020204" pitchFamily="34" charset="0"/>
              <a:buChar char="•"/>
            </a:pP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11">
            <a:extLst>
              <a:ext uri="{FF2B5EF4-FFF2-40B4-BE49-F238E27FC236}">
                <a16:creationId xmlns:a16="http://schemas.microsoft.com/office/drawing/2014/main" id="{795C4555-D6DA-3295-F3B7-E82FBB0E8739}"/>
              </a:ext>
            </a:extLst>
          </p:cNvPr>
          <p:cNvGrpSpPr/>
          <p:nvPr/>
        </p:nvGrpSpPr>
        <p:grpSpPr>
          <a:xfrm>
            <a:off x="8322414" y="2258301"/>
            <a:ext cx="3694472" cy="3054096"/>
            <a:chOff x="8333966" y="1754373"/>
            <a:chExt cx="3694472" cy="3054096"/>
          </a:xfrm>
        </p:grpSpPr>
        <p:pic>
          <p:nvPicPr>
            <p:cNvPr id="14" name="Picture 13" descr="A picture containing text, electronics, screenshot, display&#10;&#10;Description automatically generated">
              <a:extLst>
                <a:ext uri="{FF2B5EF4-FFF2-40B4-BE49-F238E27FC236}">
                  <a16:creationId xmlns:a16="http://schemas.microsoft.com/office/drawing/2014/main" id="{D0A8F585-3E62-57F8-8AD8-B28EFAB03B50}"/>
                </a:ext>
              </a:extLst>
            </p:cNvPr>
            <p:cNvPicPr>
              <a:picLocks noChangeAspect="1"/>
            </p:cNvPicPr>
            <p:nvPr/>
          </p:nvPicPr>
          <p:blipFill>
            <a:blip r:embed="rId3"/>
            <a:stretch>
              <a:fillRect/>
            </a:stretch>
          </p:blipFill>
          <p:spPr>
            <a:xfrm>
              <a:off x="8333966" y="1754373"/>
              <a:ext cx="3694472" cy="3054096"/>
            </a:xfrm>
            <a:prstGeom prst="rect">
              <a:avLst/>
            </a:prstGeom>
          </p:spPr>
        </p:pic>
        <p:sp>
          <p:nvSpPr>
            <p:cNvPr id="10" name="Rectangle 9">
              <a:extLst>
                <a:ext uri="{FF2B5EF4-FFF2-40B4-BE49-F238E27FC236}">
                  <a16:creationId xmlns:a16="http://schemas.microsoft.com/office/drawing/2014/main" id="{5284688E-AD56-E7AD-59CF-AA8792DEB367}"/>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BRAND PERCEPTION</a:t>
            </a:r>
          </a:p>
        </p:txBody>
      </p:sp>
      <p:pic>
        <p:nvPicPr>
          <p:cNvPr id="3" name="Graphic 2">
            <a:extLst>
              <a:ext uri="{FF2B5EF4-FFF2-40B4-BE49-F238E27FC236}">
                <a16:creationId xmlns:a16="http://schemas.microsoft.com/office/drawing/2014/main" id="{95AD5F9E-C08C-C512-7E75-2C571238BD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41BB9F3B-8B01-1CF2-EEB1-B09CF4DC75A8}"/>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DCA0263D-155D-00DC-E972-FC18EA900C6C}"/>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1692884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147112"/>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447138"/>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71086"/>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 today’s highly competitive content marketing space, average content is just not cutting it anymore. Users expect content that is objective, visual and high-value, so make it easy for them to access the information the are looking for.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Content Kickstart helps inform on the type of content that will be most effective with prospective customers, while also providing rich data to inject directly into your content marketing assets.</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553400"/>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15-question survey, collaborative creation</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100+ respondents from target audience</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Graphical summary report provided (10-15 pages)</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Full respondent data tables provided</a:t>
            </a:r>
          </a:p>
          <a:p>
            <a:pPr marL="171450" indent="-171450">
              <a:lnSpc>
                <a:spcPct val="150000"/>
              </a:lnSpc>
              <a:buClr>
                <a:srgbClr val="11A7D9"/>
              </a:buClr>
              <a:buFont typeface="Arial" panose="020B0604020202020204" pitchFamily="34" charset="0"/>
              <a:buChar char="•"/>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Exclusive + unlimited usage rights</a:t>
            </a:r>
          </a:p>
          <a:p>
            <a:pPr marL="171450" indent="-171450">
              <a:lnSpc>
                <a:spcPct val="150000"/>
              </a:lnSpc>
              <a:buClr>
                <a:srgbClr val="11A7D9"/>
              </a:buClr>
              <a:buFont typeface="Arial" panose="020B0604020202020204" pitchFamily="34" charset="0"/>
              <a:buChar char="•"/>
            </a:pPr>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12">
            <a:extLst>
              <a:ext uri="{FF2B5EF4-FFF2-40B4-BE49-F238E27FC236}">
                <a16:creationId xmlns:a16="http://schemas.microsoft.com/office/drawing/2014/main" id="{2FF8BAF3-912D-33F5-05F9-0F2D361A1C8C}"/>
              </a:ext>
            </a:extLst>
          </p:cNvPr>
          <p:cNvGrpSpPr/>
          <p:nvPr/>
        </p:nvGrpSpPr>
        <p:grpSpPr>
          <a:xfrm>
            <a:off x="8332858" y="2258301"/>
            <a:ext cx="3694472" cy="3054096"/>
            <a:chOff x="8323807" y="1754373"/>
            <a:chExt cx="3694472" cy="3054096"/>
          </a:xfrm>
        </p:grpSpPr>
        <p:pic>
          <p:nvPicPr>
            <p:cNvPr id="9" name="Picture 8" descr="A picture containing text, electronics, screenshot, display&#10;&#10;Description automatically generated">
              <a:extLst>
                <a:ext uri="{FF2B5EF4-FFF2-40B4-BE49-F238E27FC236}">
                  <a16:creationId xmlns:a16="http://schemas.microsoft.com/office/drawing/2014/main" id="{041A8B46-0118-6288-5875-3F4FEA7424AA}"/>
                </a:ext>
              </a:extLst>
            </p:cNvPr>
            <p:cNvPicPr>
              <a:picLocks noChangeAspect="1"/>
            </p:cNvPicPr>
            <p:nvPr/>
          </p:nvPicPr>
          <p:blipFill>
            <a:blip r:embed="rId3"/>
            <a:stretch>
              <a:fillRect/>
            </a:stretch>
          </p:blipFill>
          <p:spPr>
            <a:xfrm>
              <a:off x="8323807" y="1754373"/>
              <a:ext cx="3694472" cy="3054096"/>
            </a:xfrm>
            <a:prstGeom prst="rect">
              <a:avLst/>
            </a:prstGeom>
          </p:spPr>
        </p:pic>
        <p:sp>
          <p:nvSpPr>
            <p:cNvPr id="10" name="Rectangle 9">
              <a:extLst>
                <a:ext uri="{FF2B5EF4-FFF2-40B4-BE49-F238E27FC236}">
                  <a16:creationId xmlns:a16="http://schemas.microsoft.com/office/drawing/2014/main" id="{5284688E-AD56-E7AD-59CF-AA8792DEB367}"/>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CONTENT KICKSTART</a:t>
            </a:r>
          </a:p>
        </p:txBody>
      </p:sp>
      <p:pic>
        <p:nvPicPr>
          <p:cNvPr id="3" name="Graphic 2">
            <a:extLst>
              <a:ext uri="{FF2B5EF4-FFF2-40B4-BE49-F238E27FC236}">
                <a16:creationId xmlns:a16="http://schemas.microsoft.com/office/drawing/2014/main" id="{7C665961-C986-FF21-BC85-B15F17D642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4" name="Picture 13" descr="Informa Engage Logo Text&#10;">
            <a:extLst>
              <a:ext uri="{FF2B5EF4-FFF2-40B4-BE49-F238E27FC236}">
                <a16:creationId xmlns:a16="http://schemas.microsoft.com/office/drawing/2014/main" id="{11D1D49F-790F-36F1-9E17-8693551B5A95}"/>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B0E3DF92-C6AB-7A44-1BCA-CAF34D76A607}"/>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428808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95011"/>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95037"/>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53183"/>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Provide your target audience with research-backed data on hot-button issues. Industry Insight studies can measure top pain points, organizational impacts, and future outlooks on a specific topic.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results are presented in a 10 to 15-page report that provides readers with a clear understanding of the topic and helps them benchmark their position on the topic relative to their peers. Gain strategic insight into your industry while engaging your audience. </a:t>
            </a:r>
          </a:p>
          <a:p>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801299"/>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15-question, editorially-driven survey</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100+ respondents from target audience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Co-branded, graphical summary report for market-facing use (10-15 pages)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Turnkey, multi-channel marketing campaign (i.e., email, newsletter, site &amp; social)</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Dedicated, interactive landing page featuring report, to capture leads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Qualified leads, delivered over 3 months</a:t>
            </a:r>
          </a:p>
        </p:txBody>
      </p:sp>
      <p:grpSp>
        <p:nvGrpSpPr>
          <p:cNvPr id="13" name="Group 12">
            <a:extLst>
              <a:ext uri="{FF2B5EF4-FFF2-40B4-BE49-F238E27FC236}">
                <a16:creationId xmlns:a16="http://schemas.microsoft.com/office/drawing/2014/main" id="{9A172440-3CBA-B83B-A5DE-76520E37098A}"/>
              </a:ext>
            </a:extLst>
          </p:cNvPr>
          <p:cNvGrpSpPr/>
          <p:nvPr/>
        </p:nvGrpSpPr>
        <p:grpSpPr>
          <a:xfrm>
            <a:off x="8323807" y="2258301"/>
            <a:ext cx="3694472" cy="3054096"/>
            <a:chOff x="8333966" y="1754373"/>
            <a:chExt cx="3694472" cy="3054096"/>
          </a:xfrm>
        </p:grpSpPr>
        <p:pic>
          <p:nvPicPr>
            <p:cNvPr id="12" name="Picture 11" descr="Graphical user interface, website&#10;&#10;Description automatically generated">
              <a:extLst>
                <a:ext uri="{FF2B5EF4-FFF2-40B4-BE49-F238E27FC236}">
                  <a16:creationId xmlns:a16="http://schemas.microsoft.com/office/drawing/2014/main" id="{5C8A5C03-4235-A2E7-096F-C6C5375D4E97}"/>
                </a:ext>
              </a:extLst>
            </p:cNvPr>
            <p:cNvPicPr>
              <a:picLocks noChangeAspect="1"/>
            </p:cNvPicPr>
            <p:nvPr/>
          </p:nvPicPr>
          <p:blipFill>
            <a:blip r:embed="rId3"/>
            <a:stretch>
              <a:fillRect/>
            </a:stretch>
          </p:blipFill>
          <p:spPr>
            <a:xfrm>
              <a:off x="8333966" y="1754373"/>
              <a:ext cx="3694472" cy="3054096"/>
            </a:xfrm>
            <a:prstGeom prst="rect">
              <a:avLst/>
            </a:prstGeom>
          </p:spPr>
        </p:pic>
        <p:sp>
          <p:nvSpPr>
            <p:cNvPr id="10" name="Rectangle 9">
              <a:extLst>
                <a:ext uri="{FF2B5EF4-FFF2-40B4-BE49-F238E27FC236}">
                  <a16:creationId xmlns:a16="http://schemas.microsoft.com/office/drawing/2014/main" id="{5284688E-AD56-E7AD-59CF-AA8792DEB367}"/>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INDUSTRY INSIGHT</a:t>
            </a:r>
          </a:p>
        </p:txBody>
      </p:sp>
      <p:pic>
        <p:nvPicPr>
          <p:cNvPr id="3" name="Graphic 2">
            <a:extLst>
              <a:ext uri="{FF2B5EF4-FFF2-40B4-BE49-F238E27FC236}">
                <a16:creationId xmlns:a16="http://schemas.microsoft.com/office/drawing/2014/main" id="{5AD0F10B-89B5-75F8-66C1-955E43936C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B36B726F-6CBE-D07D-C8F9-23284F1CD2CE}"/>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4" name="Picture Placeholder 20">
            <a:extLst>
              <a:ext uri="{FF2B5EF4-FFF2-40B4-BE49-F238E27FC236}">
                <a16:creationId xmlns:a16="http://schemas.microsoft.com/office/drawing/2014/main" id="{2F5A6FF3-1DAC-DC93-0085-588C55F5CB53}"/>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439991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23820"/>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23846"/>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54841"/>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Fuel customer demand and prospect engagement with expert-led research and content. The Market Leader Program harnesses the voice of Informa’s influential audience to create an insightful and data-driven content program, designed to educate your buyers on the key trends of your market.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Each stage of this four-part program builds on Informa’s proven framework of awareness and lead generation initiatives to create an immersive, customer-centric experience for true a thought leadership series that delivers a continuous ROI. </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18819"/>
            <a:ext cx="7065557" cy="2643224"/>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Informa Research Study, analyst-led market research underwritten by sponsor(s)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Co-branded report developed from survey research and presented in an interactive, digital market-facing experience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Dedicated sponsor section featuring customer-supplied blog post and up to three relevant marketing assets supplied by customer</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Moderated roundtable webinar featuring a conversation with sponsor executives to expand upon research data and share related industry insights</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MARKET LEADER PROGRAM</a:t>
            </a:r>
          </a:p>
        </p:txBody>
      </p:sp>
      <p:grpSp>
        <p:nvGrpSpPr>
          <p:cNvPr id="12" name="Group 11">
            <a:extLst>
              <a:ext uri="{FF2B5EF4-FFF2-40B4-BE49-F238E27FC236}">
                <a16:creationId xmlns:a16="http://schemas.microsoft.com/office/drawing/2014/main" id="{49A27EB3-D85B-290A-D476-7CE514955603}"/>
              </a:ext>
            </a:extLst>
          </p:cNvPr>
          <p:cNvGrpSpPr/>
          <p:nvPr/>
        </p:nvGrpSpPr>
        <p:grpSpPr>
          <a:xfrm>
            <a:off x="8323807" y="2258301"/>
            <a:ext cx="3694472" cy="3054096"/>
            <a:chOff x="8323807" y="1754373"/>
            <a:chExt cx="3694472" cy="3054096"/>
          </a:xfrm>
        </p:grpSpPr>
        <p:pic>
          <p:nvPicPr>
            <p:cNvPr id="9" name="Picture 8" descr="A screenshot of a website&#10;&#10;Description automatically generated with low confidence">
              <a:extLst>
                <a:ext uri="{FF2B5EF4-FFF2-40B4-BE49-F238E27FC236}">
                  <a16:creationId xmlns:a16="http://schemas.microsoft.com/office/drawing/2014/main" id="{C566CED0-8CA7-954F-2FE1-9337CDCE5CA7}"/>
                </a:ext>
              </a:extLst>
            </p:cNvPr>
            <p:cNvPicPr>
              <a:picLocks noChangeAspect="1"/>
            </p:cNvPicPr>
            <p:nvPr/>
          </p:nvPicPr>
          <p:blipFill>
            <a:blip r:embed="rId3"/>
            <a:stretch>
              <a:fillRect/>
            </a:stretch>
          </p:blipFill>
          <p:spPr>
            <a:xfrm>
              <a:off x="8323807" y="1754373"/>
              <a:ext cx="3694472" cy="3054096"/>
            </a:xfrm>
            <a:prstGeom prst="rect">
              <a:avLst/>
            </a:prstGeom>
          </p:spPr>
        </p:pic>
        <p:sp>
          <p:nvSpPr>
            <p:cNvPr id="15" name="Rectangle 14">
              <a:extLst>
                <a:ext uri="{FF2B5EF4-FFF2-40B4-BE49-F238E27FC236}">
                  <a16:creationId xmlns:a16="http://schemas.microsoft.com/office/drawing/2014/main" id="{B1BF06CE-9981-C589-7F80-C14E9F1C78DD}"/>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5A39C928-0E75-9B5A-FDEA-1A45587D92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41E5400E-2F46-2671-5D71-676E530DE12E}"/>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2048E0A0-696A-A14C-59E5-2D4F3F7D90EE}"/>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915743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04699"/>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04725"/>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45512"/>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Establish thought leadership and drive quality leads with this market-facing research report. With State of the Market, comprehensive market research is coupled with analysis from a subject-matter expert around an industry hot-button issue. </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resulting report dives deep into the heart of a specific topic to help readers understand the forces at play and gain intelligent insights for smart decision-making. Engage your target audience with this insight-rich report. </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10987"/>
            <a:ext cx="7065557" cy="2643224"/>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20-question, editorially-driven survey that includes 2 custom questions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200+ respondents from target audience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Market-facing research report with expert analysis </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Turnkey, multi-channel marketing campaign (i.e., email, newsletter, site &amp; social)</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Dedicated, interactive landing page featuring report and up to 3 customer assets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Qualified leads, delivered over 3 months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Exclusive sponsorship + unlimited data usage rights</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STATE OF THE MARKET</a:t>
            </a:r>
          </a:p>
        </p:txBody>
      </p:sp>
      <p:grpSp>
        <p:nvGrpSpPr>
          <p:cNvPr id="13" name="Group 12">
            <a:extLst>
              <a:ext uri="{FF2B5EF4-FFF2-40B4-BE49-F238E27FC236}">
                <a16:creationId xmlns:a16="http://schemas.microsoft.com/office/drawing/2014/main" id="{67629CA9-3479-C351-31A1-3DD6B4A295B6}"/>
              </a:ext>
            </a:extLst>
          </p:cNvPr>
          <p:cNvGrpSpPr/>
          <p:nvPr/>
        </p:nvGrpSpPr>
        <p:grpSpPr>
          <a:xfrm>
            <a:off x="8300383" y="2258301"/>
            <a:ext cx="3694472" cy="3054096"/>
            <a:chOff x="8333966" y="1754373"/>
            <a:chExt cx="3694472" cy="3054096"/>
          </a:xfrm>
        </p:grpSpPr>
        <p:pic>
          <p:nvPicPr>
            <p:cNvPr id="10" name="Picture 9" descr="A picture containing text, electronics, display&#10;&#10;Description automatically generated">
              <a:extLst>
                <a:ext uri="{FF2B5EF4-FFF2-40B4-BE49-F238E27FC236}">
                  <a16:creationId xmlns:a16="http://schemas.microsoft.com/office/drawing/2014/main" id="{3A94A98E-FA9B-2FCE-EC51-C6E5412BCA6E}"/>
                </a:ext>
              </a:extLst>
            </p:cNvPr>
            <p:cNvPicPr>
              <a:picLocks noChangeAspect="1"/>
            </p:cNvPicPr>
            <p:nvPr/>
          </p:nvPicPr>
          <p:blipFill>
            <a:blip r:embed="rId3"/>
            <a:stretch>
              <a:fillRect/>
            </a:stretch>
          </p:blipFill>
          <p:spPr>
            <a:xfrm>
              <a:off x="8333966" y="1754373"/>
              <a:ext cx="3694472" cy="3054096"/>
            </a:xfrm>
            <a:prstGeom prst="rect">
              <a:avLst/>
            </a:prstGeom>
          </p:spPr>
        </p:pic>
        <p:sp>
          <p:nvSpPr>
            <p:cNvPr id="15" name="Rectangle 14">
              <a:extLst>
                <a:ext uri="{FF2B5EF4-FFF2-40B4-BE49-F238E27FC236}">
                  <a16:creationId xmlns:a16="http://schemas.microsoft.com/office/drawing/2014/main" id="{B1BF06CE-9981-C589-7F80-C14E9F1C78DD}"/>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2C87FAA2-5154-F401-8BCF-2D01DE58F7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71B6E746-1FEE-F444-5F85-3DFBE8EC21C1}"/>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38CF4BBF-33FC-55A8-2A85-1784312F3BF7}"/>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866158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B9950-8EBF-153D-D383-B1120DDACC6B}"/>
              </a:ext>
            </a:extLst>
          </p:cNvPr>
          <p:cNvSpPr>
            <a:spLocks noGrp="1"/>
          </p:cNvSpPr>
          <p:nvPr>
            <p:ph type="title"/>
          </p:nvPr>
        </p:nvSpPr>
        <p:spPr>
          <a:xfrm>
            <a:off x="502778" y="2877310"/>
            <a:ext cx="10648441" cy="1103379"/>
          </a:xfrm>
        </p:spPr>
        <p:txBody>
          <a:bodyPr/>
          <a:lstStyle/>
          <a:p>
            <a:r>
              <a:rPr lang="en-US" sz="3600" b="1">
                <a:latin typeface="Poppins" pitchFamily="2" charset="77"/>
                <a:cs typeface="Poppins" pitchFamily="2" charset="77"/>
              </a:rPr>
              <a:t>WEBINAR &amp; VIRTUAL EXPERIENCE SOLUTIONS</a:t>
            </a:r>
          </a:p>
        </p:txBody>
      </p:sp>
    </p:spTree>
    <p:extLst>
      <p:ext uri="{BB962C8B-B14F-4D97-AF65-F5344CB8AC3E}">
        <p14:creationId xmlns:p14="http://schemas.microsoft.com/office/powerpoint/2010/main" val="2077926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751646"/>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4051672"/>
            <a:ext cx="484859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349004"/>
            <a:ext cx="7414244" cy="181436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rgbClr val="000000"/>
                </a:solidFill>
                <a:effectLst/>
                <a:latin typeface="Open Sans" panose="020B0606030504020204" pitchFamily="34" charset="0"/>
              </a:rPr>
              <a:t>The Content Gateway creates an online content hub for business marketers to curate their digital assets and understand how their customers and prospects engage with that content. House on-demand webinars, videos, white papers, and podcasts in a centralized engagement hub that puts the right content at the fingertips of customers to explore on their own terms.</a:t>
            </a:r>
          </a:p>
          <a:p>
            <a:pPr algn="l"/>
            <a:r>
              <a:rPr lang="en-US" sz="1400" b="0" i="0" dirty="0">
                <a:solidFill>
                  <a:srgbClr val="000000"/>
                </a:solidFill>
                <a:effectLst/>
                <a:latin typeface="Open Sans" panose="020B0606030504020204" pitchFamily="34" charset="0"/>
              </a:rPr>
              <a:t>Every single interaction is tracked and seamlessly integrated into a company’s CRM and marketing automation system providing the behavioral data that marketers need to identify sales-ready leads and accelerate the pipeline. Not only does this ensure your customers and prospects can access your most impactful assets, but it also translates that engagement into data that helps identify your best leads.</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CONTENT GATEWAY</a:t>
            </a:r>
          </a:p>
        </p:txBody>
      </p:sp>
      <p:sp>
        <p:nvSpPr>
          <p:cNvPr id="3" name="TextBox 2">
            <a:extLst>
              <a:ext uri="{FF2B5EF4-FFF2-40B4-BE49-F238E27FC236}">
                <a16:creationId xmlns:a16="http://schemas.microsoft.com/office/drawing/2014/main" id="{54D9C3E5-A3FC-48F2-339D-34C4282D90D2}"/>
              </a:ext>
            </a:extLst>
          </p:cNvPr>
          <p:cNvSpPr txBox="1"/>
          <p:nvPr/>
        </p:nvSpPr>
        <p:spPr>
          <a:xfrm>
            <a:off x="478243" y="4219666"/>
            <a:ext cx="7556449" cy="1996893"/>
          </a:xfrm>
          <a:prstGeom prst="rect">
            <a:avLst/>
          </a:prstGeom>
          <a:noFill/>
        </p:spPr>
        <p:txBody>
          <a:bodyPr wrap="square">
            <a:spAutoFit/>
          </a:bodyPr>
          <a:lstStyle/>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Drive qualified leads through on-demand resource center</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Measure content marketing performance — down to the individual asset</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Turn content into an always-on experience</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Organize and publish content assets to improve findability and increase engagement</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Prioritize and share content based on the level of engagement</a:t>
            </a:r>
            <a:b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br>
            <a:endPar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F394B960-B31B-FFF3-B654-FFAB94A8A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8085D98F-D41B-7E47-8A96-299286E5C10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pic>
        <p:nvPicPr>
          <p:cNvPr id="35" name="Picture 34" descr="A computer and monitor showing a website&#10;&#10;Description automatically generated">
            <a:extLst>
              <a:ext uri="{FF2B5EF4-FFF2-40B4-BE49-F238E27FC236}">
                <a16:creationId xmlns:a16="http://schemas.microsoft.com/office/drawing/2014/main" id="{3D0EFA9D-0D9B-36B5-EFC9-62E87269A926}"/>
              </a:ext>
            </a:extLst>
          </p:cNvPr>
          <p:cNvPicPr>
            <a:picLocks noChangeAspect="1"/>
          </p:cNvPicPr>
          <p:nvPr/>
        </p:nvPicPr>
        <p:blipFill>
          <a:blip r:embed="rId6"/>
          <a:stretch>
            <a:fillRect/>
          </a:stretch>
        </p:blipFill>
        <p:spPr>
          <a:xfrm>
            <a:off x="8456543" y="2256186"/>
            <a:ext cx="3429000" cy="2933700"/>
          </a:xfrm>
          <a:prstGeom prst="rect">
            <a:avLst/>
          </a:prstGeom>
        </p:spPr>
      </p:pic>
      <p:sp>
        <p:nvSpPr>
          <p:cNvPr id="37" name="Picture Placeholder 36">
            <a:extLst>
              <a:ext uri="{FF2B5EF4-FFF2-40B4-BE49-F238E27FC236}">
                <a16:creationId xmlns:a16="http://schemas.microsoft.com/office/drawing/2014/main" id="{240C4528-9C2C-C327-B90A-BB67F65418F8}"/>
              </a:ext>
            </a:extLst>
          </p:cNvPr>
          <p:cNvSpPr>
            <a:spLocks noGrp="1"/>
          </p:cNvSpPr>
          <p:nvPr>
            <p:ph type="pic" sz="quarter" idx="13"/>
          </p:nvPr>
        </p:nvSpPr>
        <p:spPr/>
      </p:sp>
    </p:spTree>
    <p:extLst>
      <p:ext uri="{BB962C8B-B14F-4D97-AF65-F5344CB8AC3E}">
        <p14:creationId xmlns:p14="http://schemas.microsoft.com/office/powerpoint/2010/main" val="721359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592622"/>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892648"/>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388760"/>
            <a:ext cx="7076314" cy="181436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rgbClr val="000000"/>
                </a:solidFill>
                <a:effectLst/>
                <a:latin typeface="Open Sans" panose="020B0606030504020204" pitchFamily="34" charset="0"/>
              </a:rPr>
              <a:t>Designed to create an immersive experience, Digital Week is an interactive, deep dive into an industry topic led by subject matter experts from industry-leading companies. With Keynote Speakers, Session Leaders, and Q&amp;A sessions, prospects can gain insights into headlining and trending industry news and information in every setting.</a:t>
            </a:r>
          </a:p>
          <a:p>
            <a:pPr algn="l"/>
            <a:r>
              <a:rPr lang="en-US" sz="1400" b="0" i="0" dirty="0">
                <a:solidFill>
                  <a:srgbClr val="000000"/>
                </a:solidFill>
                <a:effectLst/>
                <a:latin typeface="Open Sans" panose="020B0606030504020204" pitchFamily="34" charset="0"/>
              </a:rPr>
              <a:t>The digital platform parades highly interactive features guaranteed to drive prospect engagement and action. A few of the more popular features include gamification capabilities, real-time chat functions, break-out rooms, and resource hubs accessible to all attendees.</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DIGITAL WEEK</a:t>
            </a:r>
          </a:p>
        </p:txBody>
      </p:sp>
      <p:sp>
        <p:nvSpPr>
          <p:cNvPr id="3" name="TextBox 2">
            <a:extLst>
              <a:ext uri="{FF2B5EF4-FFF2-40B4-BE49-F238E27FC236}">
                <a16:creationId xmlns:a16="http://schemas.microsoft.com/office/drawing/2014/main" id="{54D9C3E5-A3FC-48F2-339D-34C4282D90D2}"/>
              </a:ext>
            </a:extLst>
          </p:cNvPr>
          <p:cNvSpPr txBox="1"/>
          <p:nvPr/>
        </p:nvSpPr>
        <p:spPr>
          <a:xfrm>
            <a:off x="478243" y="4054200"/>
            <a:ext cx="7065557" cy="1569660"/>
          </a:xfrm>
          <a:prstGeom prst="rect">
            <a:avLst/>
          </a:prstGeom>
          <a:noFill/>
        </p:spPr>
        <p:txBody>
          <a:bodyPr wrap="square">
            <a:spAutoFit/>
          </a:bodyPr>
          <a:lstStyle/>
          <a:p>
            <a:pPr marL="285750" indent="-285750" algn="l">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Extend your reach by showcasing industry-specific, rich content across a webinar series</a:t>
            </a:r>
          </a:p>
          <a:p>
            <a:pPr marL="285750" indent="-285750" algn="l">
              <a:buClr>
                <a:srgbClr val="10A7D9"/>
              </a:buClr>
              <a:buFont typeface="Arial" panose="020B0604020202020204" pitchFamily="34" charset="0"/>
              <a:buChar char="•"/>
            </a:pPr>
            <a:endParaRPr lang="en-US" sz="6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Generate qualified leads by creating an intuitive webinar experience designed to attract prospects</a:t>
            </a:r>
          </a:p>
          <a:p>
            <a:pPr marL="285750" indent="-285750" algn="l">
              <a:buClr>
                <a:srgbClr val="10A7D9"/>
              </a:buClr>
              <a:buFont typeface="Arial" panose="020B0604020202020204" pitchFamily="34" charset="0"/>
              <a:buChar char="•"/>
            </a:pPr>
            <a:endParaRPr lang="en-US" sz="6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Increase sponsor ROI by expanding their opportunity to raise brand awareness across a multi-day digital event</a:t>
            </a:r>
          </a:p>
        </p:txBody>
      </p:sp>
      <p:pic>
        <p:nvPicPr>
          <p:cNvPr id="9" name="Graphic 8">
            <a:extLst>
              <a:ext uri="{FF2B5EF4-FFF2-40B4-BE49-F238E27FC236}">
                <a16:creationId xmlns:a16="http://schemas.microsoft.com/office/drawing/2014/main" id="{F394B960-B31B-FFF3-B654-FFAB94A8A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8085D98F-D41B-7E47-8A96-299286E5C10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pic>
        <p:nvPicPr>
          <p:cNvPr id="28" name="Picture 27" descr="A screenshot of a computer and a computer&#10;&#10;Description automatically generated">
            <a:extLst>
              <a:ext uri="{FF2B5EF4-FFF2-40B4-BE49-F238E27FC236}">
                <a16:creationId xmlns:a16="http://schemas.microsoft.com/office/drawing/2014/main" id="{BDDE62AA-0BA5-2441-511F-4DDF59588F14}"/>
              </a:ext>
            </a:extLst>
          </p:cNvPr>
          <p:cNvPicPr>
            <a:picLocks noChangeAspect="1"/>
          </p:cNvPicPr>
          <p:nvPr/>
        </p:nvPicPr>
        <p:blipFill>
          <a:blip r:embed="rId6"/>
          <a:stretch>
            <a:fillRect/>
          </a:stretch>
        </p:blipFill>
        <p:spPr>
          <a:xfrm>
            <a:off x="8265480" y="1971599"/>
            <a:ext cx="3811125" cy="3246514"/>
          </a:xfrm>
          <a:prstGeom prst="rect">
            <a:avLst/>
          </a:prstGeom>
        </p:spPr>
      </p:pic>
      <p:sp>
        <p:nvSpPr>
          <p:cNvPr id="30" name="Picture Placeholder 29">
            <a:extLst>
              <a:ext uri="{FF2B5EF4-FFF2-40B4-BE49-F238E27FC236}">
                <a16:creationId xmlns:a16="http://schemas.microsoft.com/office/drawing/2014/main" id="{AA31F174-ACAB-EC0E-38B4-AF45E5E3EB4B}"/>
              </a:ext>
            </a:extLst>
          </p:cNvPr>
          <p:cNvSpPr>
            <a:spLocks noGrp="1"/>
          </p:cNvSpPr>
          <p:nvPr>
            <p:ph type="pic" sz="quarter" idx="13"/>
          </p:nvPr>
        </p:nvSpPr>
        <p:spPr/>
      </p:sp>
    </p:spTree>
    <p:extLst>
      <p:ext uri="{BB962C8B-B14F-4D97-AF65-F5344CB8AC3E}">
        <p14:creationId xmlns:p14="http://schemas.microsoft.com/office/powerpoint/2010/main" val="2285224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17365"/>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17391"/>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71695"/>
            <a:ext cx="7076314" cy="1626619"/>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rPr>
              <a:t>Align your products and services with one of Informa’s established industry brands to generate awareness and position your company as a thought leader in your industry. Informa’s Content Channels give you an exclusive, competitor-free environment to surround your brand with a relevant topic of your choice. </a:t>
            </a:r>
          </a:p>
          <a:p>
            <a:r>
              <a:rPr lang="en-US" sz="1400" dirty="0">
                <a:solidFill>
                  <a:schemeClr val="tx1">
                    <a:lumMod val="85000"/>
                    <a:lumOff val="15000"/>
                  </a:schemeClr>
                </a:solidFill>
              </a:rPr>
              <a:t>Your assets live on a dedicated landing page with our brand-trusted editorial content. Enhancement options include custom content, sponsored content posts, webinars, research, and in-feed native ads.</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7486" y="366519"/>
            <a:ext cx="6943849" cy="90959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CONTENT CHANNEL SPONSORSHIP</a:t>
            </a:r>
          </a:p>
        </p:txBody>
      </p:sp>
      <p:pic>
        <p:nvPicPr>
          <p:cNvPr id="10" name="Picture 9" descr="A screenshot of a phone&#10;&#10;Description automatically generated with low confidence">
            <a:extLst>
              <a:ext uri="{FF2B5EF4-FFF2-40B4-BE49-F238E27FC236}">
                <a16:creationId xmlns:a16="http://schemas.microsoft.com/office/drawing/2014/main" id="{C8225E2D-BA14-0321-AB5F-CAC15B7B4487}"/>
              </a:ext>
            </a:extLst>
          </p:cNvPr>
          <p:cNvPicPr>
            <a:picLocks noChangeAspect="1"/>
          </p:cNvPicPr>
          <p:nvPr/>
        </p:nvPicPr>
        <p:blipFill>
          <a:blip r:embed="rId3"/>
          <a:stretch>
            <a:fillRect/>
          </a:stretch>
        </p:blipFill>
        <p:spPr>
          <a:xfrm>
            <a:off x="9256360" y="1917901"/>
            <a:ext cx="1856232" cy="3734896"/>
          </a:xfrm>
          <a:prstGeom prst="rect">
            <a:avLst/>
          </a:prstGeom>
        </p:spPr>
      </p:pic>
      <p:sp>
        <p:nvSpPr>
          <p:cNvPr id="13" name="TextBox 12">
            <a:extLst>
              <a:ext uri="{FF2B5EF4-FFF2-40B4-BE49-F238E27FC236}">
                <a16:creationId xmlns:a16="http://schemas.microsoft.com/office/drawing/2014/main" id="{9CFE45F7-DD88-82C6-6A5B-74F90566BB13}"/>
              </a:ext>
            </a:extLst>
          </p:cNvPr>
          <p:cNvSpPr txBox="1"/>
          <p:nvPr/>
        </p:nvSpPr>
        <p:spPr>
          <a:xfrm>
            <a:off x="478243" y="3778943"/>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100% exclusivity and customized channel design</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Mix of editorial and sponsor content </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Ability to surface sponsor assets and social feeds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Option to run banners across associated channel pages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Promotional marketing campaign and monthly reporting included</a:t>
            </a:r>
          </a:p>
          <a:p>
            <a:pPr marL="171450" indent="-171450">
              <a:lnSpc>
                <a:spcPct val="150000"/>
              </a:lnSpc>
              <a:buFont typeface="Arial" panose="020B0604020202020204" pitchFamily="34" charset="0"/>
              <a:buChar char="•"/>
            </a:pPr>
            <a:endParaRPr lang="en-US" sz="1400" dirty="0">
              <a:solidFill>
                <a:schemeClr val="tx1">
                  <a:lumMod val="65000"/>
                  <a:lumOff val="3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a:extLst>
              <a:ext uri="{FF2B5EF4-FFF2-40B4-BE49-F238E27FC236}">
                <a16:creationId xmlns:a16="http://schemas.microsoft.com/office/drawing/2014/main" id="{C24F84ED-66B3-8C1A-C346-A316184026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B9616402-5004-7A50-18AC-A6F4651A2DC3}"/>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93BDF9CA-E331-79AE-C334-029B0113330B}"/>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399934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64024"/>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64050"/>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48394"/>
            <a:ext cx="7076314" cy="181436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rgbClr val="000000"/>
                </a:solidFill>
                <a:effectLst/>
                <a:latin typeface="Open Sans" panose="020B0606030504020204" pitchFamily="34" charset="0"/>
              </a:rPr>
              <a:t>Digital Symposium cultivates an interactive learning experience for prospects who want a deep dive into industry-specific topics led by industry leaders and subject matter experts.</a:t>
            </a:r>
          </a:p>
          <a:p>
            <a:pPr algn="l"/>
            <a:r>
              <a:rPr lang="en-US" sz="1400" b="0" i="0" dirty="0">
                <a:solidFill>
                  <a:srgbClr val="000000"/>
                </a:solidFill>
                <a:effectLst/>
                <a:latin typeface="Open Sans" panose="020B0606030504020204" pitchFamily="34" charset="0"/>
              </a:rPr>
              <a:t>The digital platform engages prospects through interactive experiences like break-out rooms, gamification, chat functionality, and content resources. Generate qualified leads and intent-driven engagement by hosting a multi-speaker webinar focused on providing key information that drives positive results.</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DIGITAL SYMPOSIUM</a:t>
            </a:r>
          </a:p>
        </p:txBody>
      </p:sp>
      <p:sp>
        <p:nvSpPr>
          <p:cNvPr id="3" name="TextBox 2">
            <a:extLst>
              <a:ext uri="{FF2B5EF4-FFF2-40B4-BE49-F238E27FC236}">
                <a16:creationId xmlns:a16="http://schemas.microsoft.com/office/drawing/2014/main" id="{54D9C3E5-A3FC-48F2-339D-34C4282D90D2}"/>
              </a:ext>
            </a:extLst>
          </p:cNvPr>
          <p:cNvSpPr txBox="1"/>
          <p:nvPr/>
        </p:nvSpPr>
        <p:spPr>
          <a:xfrm>
            <a:off x="478243" y="3825602"/>
            <a:ext cx="7065557" cy="1674497"/>
          </a:xfrm>
          <a:prstGeom prst="rect">
            <a:avLst/>
          </a:prstGeom>
          <a:noFill/>
        </p:spPr>
        <p:txBody>
          <a:bodyPr wrap="square">
            <a:spAutoFit/>
          </a:bodyPr>
          <a:lstStyle/>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Maximize thought leadership with a concentrated focus on a specific topic relevant to your target audience</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Accelerate lead generation efforts by cultivating a unique experience strategically designed to engage ideal prospects</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Drive tangible value and brand awareness to sponsors</a:t>
            </a:r>
          </a:p>
        </p:txBody>
      </p:sp>
      <p:pic>
        <p:nvPicPr>
          <p:cNvPr id="9" name="Graphic 8">
            <a:extLst>
              <a:ext uri="{FF2B5EF4-FFF2-40B4-BE49-F238E27FC236}">
                <a16:creationId xmlns:a16="http://schemas.microsoft.com/office/drawing/2014/main" id="{F394B960-B31B-FFF3-B654-FFAB94A8A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8085D98F-D41B-7E47-8A96-299286E5C10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pic>
        <p:nvPicPr>
          <p:cNvPr id="22" name="Picture 21" descr="A computer monitor and a tablet&#10;&#10;Description automatically generated">
            <a:extLst>
              <a:ext uri="{FF2B5EF4-FFF2-40B4-BE49-F238E27FC236}">
                <a16:creationId xmlns:a16="http://schemas.microsoft.com/office/drawing/2014/main" id="{34B363E1-D376-35A1-C60D-8AE209678BA9}"/>
              </a:ext>
            </a:extLst>
          </p:cNvPr>
          <p:cNvPicPr>
            <a:picLocks noChangeAspect="1"/>
          </p:cNvPicPr>
          <p:nvPr/>
        </p:nvPicPr>
        <p:blipFill>
          <a:blip r:embed="rId6"/>
          <a:stretch>
            <a:fillRect/>
          </a:stretch>
        </p:blipFill>
        <p:spPr>
          <a:xfrm>
            <a:off x="8375666" y="2177676"/>
            <a:ext cx="3590753" cy="3158783"/>
          </a:xfrm>
          <a:prstGeom prst="rect">
            <a:avLst/>
          </a:prstGeom>
        </p:spPr>
      </p:pic>
      <p:sp>
        <p:nvSpPr>
          <p:cNvPr id="24" name="Picture Placeholder 23">
            <a:extLst>
              <a:ext uri="{FF2B5EF4-FFF2-40B4-BE49-F238E27FC236}">
                <a16:creationId xmlns:a16="http://schemas.microsoft.com/office/drawing/2014/main" id="{05B914ED-543B-E686-62FC-E4182B415326}"/>
              </a:ext>
            </a:extLst>
          </p:cNvPr>
          <p:cNvSpPr>
            <a:spLocks noGrp="1"/>
          </p:cNvSpPr>
          <p:nvPr>
            <p:ph type="pic" sz="quarter" idx="13"/>
          </p:nvPr>
        </p:nvSpPr>
        <p:spPr/>
      </p:sp>
    </p:spTree>
    <p:extLst>
      <p:ext uri="{BB962C8B-B14F-4D97-AF65-F5344CB8AC3E}">
        <p14:creationId xmlns:p14="http://schemas.microsoft.com/office/powerpoint/2010/main" val="934624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295368"/>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595394"/>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430305"/>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Virtual events bring targeted professionals into an interactive, online environment that provides education through webinars and other thought leadership content and the ability for attendees to interact with products, services or messages from you or your partners.</a:t>
            </a:r>
          </a:p>
          <a:p>
            <a:pPr>
              <a:lnSpc>
                <a:spcPct val="100000"/>
              </a:lnSpc>
            </a:pPr>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interactive platform features various booth templates, real-time chat capability, gamification, break-out rooms, and audio supported video clips that keep your attendees engaged.</a:t>
            </a:r>
          </a:p>
        </p:txBody>
      </p:sp>
      <p:sp>
        <p:nvSpPr>
          <p:cNvPr id="19" name="TextBox 18">
            <a:extLst>
              <a:ext uri="{FF2B5EF4-FFF2-40B4-BE49-F238E27FC236}">
                <a16:creationId xmlns:a16="http://schemas.microsoft.com/office/drawing/2014/main" id="{E75DDA2F-3FC1-E74F-A43B-9CAA7847F898}"/>
              </a:ext>
            </a:extLst>
          </p:cNvPr>
          <p:cNvSpPr txBox="1"/>
          <p:nvPr/>
        </p:nvSpPr>
        <p:spPr>
          <a:xfrm>
            <a:off x="472864" y="3701656"/>
            <a:ext cx="7065557"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Conference hall with informational sessions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Exhibit hall with interactive booths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Resource center for audience content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Engage in real-time chat with attendees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Project management, promotions and archive of event included</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VIRTUAL TRADESHOW</a:t>
            </a:r>
          </a:p>
        </p:txBody>
      </p:sp>
      <p:grpSp>
        <p:nvGrpSpPr>
          <p:cNvPr id="13" name="Group 12">
            <a:extLst>
              <a:ext uri="{FF2B5EF4-FFF2-40B4-BE49-F238E27FC236}">
                <a16:creationId xmlns:a16="http://schemas.microsoft.com/office/drawing/2014/main" id="{77D2C25F-CC19-7CA0-FD74-5840B0917975}"/>
              </a:ext>
            </a:extLst>
          </p:cNvPr>
          <p:cNvGrpSpPr/>
          <p:nvPr/>
        </p:nvGrpSpPr>
        <p:grpSpPr>
          <a:xfrm>
            <a:off x="8323807" y="2258301"/>
            <a:ext cx="3694472" cy="3054096"/>
            <a:chOff x="8333966" y="1754373"/>
            <a:chExt cx="3694472" cy="3054096"/>
          </a:xfrm>
        </p:grpSpPr>
        <p:pic>
          <p:nvPicPr>
            <p:cNvPr id="9" name="Picture 8" descr="A picture containing text, electronics, display, indoor&#10;&#10;Description automatically generated">
              <a:extLst>
                <a:ext uri="{FF2B5EF4-FFF2-40B4-BE49-F238E27FC236}">
                  <a16:creationId xmlns:a16="http://schemas.microsoft.com/office/drawing/2014/main" id="{FDD6C7CD-48F2-25ED-D7CB-FF13FBD4D1CB}"/>
                </a:ext>
              </a:extLst>
            </p:cNvPr>
            <p:cNvPicPr>
              <a:picLocks noChangeAspect="1"/>
            </p:cNvPicPr>
            <p:nvPr/>
          </p:nvPicPr>
          <p:blipFill>
            <a:blip r:embed="rId3"/>
            <a:stretch>
              <a:fillRect/>
            </a:stretch>
          </p:blipFill>
          <p:spPr>
            <a:xfrm>
              <a:off x="8333966" y="1754373"/>
              <a:ext cx="3694472" cy="3054096"/>
            </a:xfrm>
            <a:prstGeom prst="rect">
              <a:avLst/>
            </a:prstGeom>
          </p:spPr>
        </p:pic>
        <p:sp>
          <p:nvSpPr>
            <p:cNvPr id="15" name="Rectangle 14">
              <a:extLst>
                <a:ext uri="{FF2B5EF4-FFF2-40B4-BE49-F238E27FC236}">
                  <a16:creationId xmlns:a16="http://schemas.microsoft.com/office/drawing/2014/main" id="{B1BF06CE-9981-C589-7F80-C14E9F1C78DD}"/>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135668A0-B1EE-1459-7E2A-0C6D16CD3D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FC2CCBE7-8C7B-DAD1-BF18-362F9CE6D258}"/>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05F3BF3D-E8E6-8CDF-5172-310ECA21CA40}"/>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293338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326700"/>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626726"/>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72864" y="1458802"/>
            <a:ext cx="7076314" cy="16047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Position your company as an industry expert by connecting with prospects who are actively looking for education on a key topic or solution to their challenge. Our webinars are a cost-effective way to create powerful, engaging content that generates a high volume of leads and allows you to connect directly with prospects. </a:t>
            </a:r>
          </a:p>
          <a:p>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With our unique webinar interface, your target audience can interact through networking features, gamification, content environments, breakout rooms, and chat functionality. </a:t>
            </a:r>
          </a:p>
        </p:txBody>
      </p:sp>
      <p:sp>
        <p:nvSpPr>
          <p:cNvPr id="4" name="Title 1">
            <a:extLst>
              <a:ext uri="{FF2B5EF4-FFF2-40B4-BE49-F238E27FC236}">
                <a16:creationId xmlns:a16="http://schemas.microsoft.com/office/drawing/2014/main" id="{60279C45-7766-E526-772E-1C353505D8A4}"/>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WEBINAR</a:t>
            </a:r>
          </a:p>
        </p:txBody>
      </p:sp>
      <p:grpSp>
        <p:nvGrpSpPr>
          <p:cNvPr id="10" name="Group 9">
            <a:extLst>
              <a:ext uri="{FF2B5EF4-FFF2-40B4-BE49-F238E27FC236}">
                <a16:creationId xmlns:a16="http://schemas.microsoft.com/office/drawing/2014/main" id="{9A8AD1FD-2997-4F25-428C-681667F8061C}"/>
              </a:ext>
            </a:extLst>
          </p:cNvPr>
          <p:cNvGrpSpPr/>
          <p:nvPr/>
        </p:nvGrpSpPr>
        <p:grpSpPr>
          <a:xfrm>
            <a:off x="8323807" y="2258301"/>
            <a:ext cx="3694472" cy="3054096"/>
            <a:chOff x="8323807" y="1754373"/>
            <a:chExt cx="3694472" cy="3054096"/>
          </a:xfrm>
        </p:grpSpPr>
        <p:pic>
          <p:nvPicPr>
            <p:cNvPr id="17" name="Picture 16" descr="Graphical user interface&#10;&#10;Description automatically generated">
              <a:extLst>
                <a:ext uri="{FF2B5EF4-FFF2-40B4-BE49-F238E27FC236}">
                  <a16:creationId xmlns:a16="http://schemas.microsoft.com/office/drawing/2014/main" id="{F7F34F15-CB2E-BC8B-86CA-39C3AC2759FA}"/>
                </a:ext>
              </a:extLst>
            </p:cNvPr>
            <p:cNvPicPr>
              <a:picLocks noChangeAspect="1"/>
            </p:cNvPicPr>
            <p:nvPr/>
          </p:nvPicPr>
          <p:blipFill>
            <a:blip r:embed="rId3"/>
            <a:stretch>
              <a:fillRect/>
            </a:stretch>
          </p:blipFill>
          <p:spPr>
            <a:xfrm>
              <a:off x="8323807" y="1754373"/>
              <a:ext cx="3694472" cy="3054096"/>
            </a:xfrm>
            <a:prstGeom prst="rect">
              <a:avLst/>
            </a:prstGeom>
          </p:spPr>
        </p:pic>
        <p:sp>
          <p:nvSpPr>
            <p:cNvPr id="15" name="Rectangle 14">
              <a:extLst>
                <a:ext uri="{FF2B5EF4-FFF2-40B4-BE49-F238E27FC236}">
                  <a16:creationId xmlns:a16="http://schemas.microsoft.com/office/drawing/2014/main" id="{B1BF06CE-9981-C589-7F80-C14E9F1C78DD}"/>
                </a:ext>
              </a:extLst>
            </p:cNvPr>
            <p:cNvSpPr/>
            <p:nvPr/>
          </p:nvSpPr>
          <p:spPr>
            <a:xfrm>
              <a:off x="10075266" y="4029300"/>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308FD508-93B6-A4CC-B572-C100C6FD6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9" name="Picture 8" descr="Informa Engage Logo Text&#10;">
            <a:extLst>
              <a:ext uri="{FF2B5EF4-FFF2-40B4-BE49-F238E27FC236}">
                <a16:creationId xmlns:a16="http://schemas.microsoft.com/office/drawing/2014/main" id="{711173BD-9593-1336-0E19-ACEC236995C6}"/>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CB879232-CB21-B777-8CE8-31F08EA8AA9F}"/>
              </a:ext>
            </a:extLst>
          </p:cNvPr>
          <p:cNvSpPr>
            <a:spLocks noGrp="1"/>
          </p:cNvSpPr>
          <p:nvPr>
            <p:ph type="pic" sz="quarter" idx="13"/>
          </p:nvPr>
        </p:nvSpPr>
        <p:spPr>
          <a:xfrm>
            <a:off x="584083" y="6263183"/>
            <a:ext cx="1504950" cy="390216"/>
          </a:xfrm>
        </p:spPr>
      </p:sp>
      <p:sp>
        <p:nvSpPr>
          <p:cNvPr id="14" name="TextBox 13">
            <a:extLst>
              <a:ext uri="{FF2B5EF4-FFF2-40B4-BE49-F238E27FC236}">
                <a16:creationId xmlns:a16="http://schemas.microsoft.com/office/drawing/2014/main" id="{8FC74E74-5404-14A2-6444-DDBD1A725D21}"/>
              </a:ext>
            </a:extLst>
          </p:cNvPr>
          <p:cNvSpPr txBox="1"/>
          <p:nvPr/>
        </p:nvSpPr>
        <p:spPr>
          <a:xfrm>
            <a:off x="496666" y="3785349"/>
            <a:ext cx="7047133" cy="199689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Up to 1 hour in length, with industry expert moderator and live Q&amp;A </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Full-service production of live or pre-recorded event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Presentation may include slides, demos, video clips, and up to 3 poll questions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Turnkey, multi-channel marketing campaign (i.e., email, newsletter, site &amp; social)</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Post-event summary includes attendance rate, duration, and engagement</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Detailed lead report that includes all registrant contact information </a:t>
            </a:r>
          </a:p>
        </p:txBody>
      </p:sp>
    </p:spTree>
    <p:extLst>
      <p:ext uri="{BB962C8B-B14F-4D97-AF65-F5344CB8AC3E}">
        <p14:creationId xmlns:p14="http://schemas.microsoft.com/office/powerpoint/2010/main" val="806629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523048"/>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823074"/>
            <a:ext cx="484859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349004"/>
            <a:ext cx="7414244" cy="181436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rgbClr val="000000"/>
                </a:solidFill>
                <a:effectLst/>
                <a:latin typeface="Open Sans" panose="020B0606030504020204" pitchFamily="34" charset="0"/>
              </a:rPr>
              <a:t>Connect with prospects by positioning your company as an industry expert. By providing an interactive experience, prospects can discover valuable information that can help them make informed decisions. Our webinars are a cost-effective way to create powerful, engaging content that generates a large number of leads and allows you to connect directly with prospects.</a:t>
            </a:r>
          </a:p>
          <a:p>
            <a:pPr algn="l"/>
            <a:r>
              <a:rPr lang="en-US" sz="1400" b="0" i="0" dirty="0">
                <a:solidFill>
                  <a:srgbClr val="000000"/>
                </a:solidFill>
                <a:effectLst/>
                <a:latin typeface="Open Sans" panose="020B0606030504020204" pitchFamily="34" charset="0"/>
              </a:rPr>
              <a:t>With analyst and editorial driven webinars, the virtual experience is rooted in deep subject matter expertise. This provides a unique opportunity to engage with a target audience already interested in the topic at hand.</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3613" y="592554"/>
            <a:ext cx="7197576"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WEBINAR: ANALYST/EDITORIAL</a:t>
            </a:r>
          </a:p>
        </p:txBody>
      </p:sp>
      <p:sp>
        <p:nvSpPr>
          <p:cNvPr id="3" name="TextBox 2">
            <a:extLst>
              <a:ext uri="{FF2B5EF4-FFF2-40B4-BE49-F238E27FC236}">
                <a16:creationId xmlns:a16="http://schemas.microsoft.com/office/drawing/2014/main" id="{54D9C3E5-A3FC-48F2-339D-34C4282D90D2}"/>
              </a:ext>
            </a:extLst>
          </p:cNvPr>
          <p:cNvSpPr txBox="1"/>
          <p:nvPr/>
        </p:nvSpPr>
        <p:spPr>
          <a:xfrm>
            <a:off x="478243" y="3991068"/>
            <a:ext cx="7556449" cy="1996893"/>
          </a:xfrm>
          <a:prstGeom prst="rect">
            <a:avLst/>
          </a:prstGeom>
          <a:noFill/>
        </p:spPr>
        <p:txBody>
          <a:bodyPr wrap="square">
            <a:spAutoFit/>
          </a:bodyPr>
          <a:lstStyle/>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Drive qualified leads through on-demand resource center</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Measure content marketing performance — down to the individual asset</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Turn content into an always-on experience</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Organize and publish content assets to improve findability and increase engagement</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Prioritize and share content based on the level of engagement</a:t>
            </a:r>
            <a:b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br>
            <a:endPar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F394B960-B31B-FFF3-B654-FFAB94A8A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8085D98F-D41B-7E47-8A96-299286E5C10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pic>
        <p:nvPicPr>
          <p:cNvPr id="41" name="Picture 40" descr="A computer and monitor with a screen showing a video conference&#10;&#10;Description automatically generated">
            <a:extLst>
              <a:ext uri="{FF2B5EF4-FFF2-40B4-BE49-F238E27FC236}">
                <a16:creationId xmlns:a16="http://schemas.microsoft.com/office/drawing/2014/main" id="{394963D6-D556-026C-0E21-E8471D219776}"/>
              </a:ext>
            </a:extLst>
          </p:cNvPr>
          <p:cNvPicPr>
            <a:picLocks noChangeAspect="1"/>
          </p:cNvPicPr>
          <p:nvPr/>
        </p:nvPicPr>
        <p:blipFill>
          <a:blip r:embed="rId6"/>
          <a:stretch>
            <a:fillRect/>
          </a:stretch>
        </p:blipFill>
        <p:spPr>
          <a:xfrm>
            <a:off x="8351520" y="2137202"/>
            <a:ext cx="3574427" cy="3233356"/>
          </a:xfrm>
          <a:prstGeom prst="rect">
            <a:avLst/>
          </a:prstGeom>
        </p:spPr>
      </p:pic>
      <p:sp>
        <p:nvSpPr>
          <p:cNvPr id="43" name="Picture Placeholder 42">
            <a:extLst>
              <a:ext uri="{FF2B5EF4-FFF2-40B4-BE49-F238E27FC236}">
                <a16:creationId xmlns:a16="http://schemas.microsoft.com/office/drawing/2014/main" id="{9C12F0F6-662F-9DEB-F3C2-8D871B03087B}"/>
              </a:ext>
            </a:extLst>
          </p:cNvPr>
          <p:cNvSpPr>
            <a:spLocks noGrp="1"/>
          </p:cNvSpPr>
          <p:nvPr>
            <p:ph type="pic" sz="quarter" idx="13"/>
          </p:nvPr>
        </p:nvSpPr>
        <p:spPr/>
      </p:sp>
    </p:spTree>
    <p:extLst>
      <p:ext uri="{BB962C8B-B14F-4D97-AF65-F5344CB8AC3E}">
        <p14:creationId xmlns:p14="http://schemas.microsoft.com/office/powerpoint/2010/main" val="3399962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523048"/>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823074"/>
            <a:ext cx="484859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349004"/>
            <a:ext cx="7414244" cy="181436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rgbClr val="000000"/>
                </a:solidFill>
                <a:effectLst/>
                <a:latin typeface="Open Sans" panose="020B0606030504020204" pitchFamily="34" charset="0"/>
              </a:rPr>
              <a:t>Webinars are an excellent way to nurture prospects further along the sales funnel, educating audiences about solutions to their pain points while helping business decision makers stay informed with insights to make efficient decisions. Marketers can position their company as an industry expert and connect with prospects who are actively looking for education on a key topic, or solution to their challenge.</a:t>
            </a:r>
          </a:p>
          <a:p>
            <a:pPr algn="l"/>
            <a:r>
              <a:rPr lang="en-US" sz="1400" b="0" i="0" dirty="0">
                <a:solidFill>
                  <a:srgbClr val="000000"/>
                </a:solidFill>
                <a:effectLst/>
                <a:latin typeface="Open Sans" panose="020B0606030504020204" pitchFamily="34" charset="0"/>
              </a:rPr>
              <a:t>A sponsor-driven webinar allows the client to dictate the topic and retain control over the presentation. In almost all cases, the client will provide the title, abstract, presenter information, and presentation materials.</a:t>
            </a:r>
          </a:p>
        </p:txBody>
      </p:sp>
      <p:sp>
        <p:nvSpPr>
          <p:cNvPr id="4" name="Title 1">
            <a:extLst>
              <a:ext uri="{FF2B5EF4-FFF2-40B4-BE49-F238E27FC236}">
                <a16:creationId xmlns:a16="http://schemas.microsoft.com/office/drawing/2014/main" id="{3FC9B28F-7B99-3898-14BD-8CC9305CAD6D}"/>
              </a:ext>
            </a:extLst>
          </p:cNvPr>
          <p:cNvSpPr txBox="1">
            <a:spLocks/>
          </p:cNvSpPr>
          <p:nvPr/>
        </p:nvSpPr>
        <p:spPr>
          <a:xfrm>
            <a:off x="463613" y="592554"/>
            <a:ext cx="6943849"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WEBINAR: SPONSORED</a:t>
            </a:r>
          </a:p>
        </p:txBody>
      </p:sp>
      <p:sp>
        <p:nvSpPr>
          <p:cNvPr id="3" name="TextBox 2">
            <a:extLst>
              <a:ext uri="{FF2B5EF4-FFF2-40B4-BE49-F238E27FC236}">
                <a16:creationId xmlns:a16="http://schemas.microsoft.com/office/drawing/2014/main" id="{54D9C3E5-A3FC-48F2-339D-34C4282D90D2}"/>
              </a:ext>
            </a:extLst>
          </p:cNvPr>
          <p:cNvSpPr txBox="1"/>
          <p:nvPr/>
        </p:nvSpPr>
        <p:spPr>
          <a:xfrm>
            <a:off x="478243" y="3991068"/>
            <a:ext cx="7556449" cy="2320059"/>
          </a:xfrm>
          <a:prstGeom prst="rect">
            <a:avLst/>
          </a:prstGeom>
          <a:noFill/>
        </p:spPr>
        <p:txBody>
          <a:bodyPr wrap="square">
            <a:spAutoFit/>
          </a:bodyPr>
          <a:lstStyle/>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Drive qualified leads through on-demand resource center</a:t>
            </a:r>
          </a:p>
          <a:p>
            <a:pPr marL="285750" indent="-285750" algn="l">
              <a:lnSpc>
                <a:spcPct val="150000"/>
              </a:lnSpc>
              <a:buClr>
                <a:srgbClr val="10A7D9"/>
              </a:buClr>
              <a:buFont typeface="Arial" panose="020B0604020202020204" pitchFamily="34" charset="0"/>
              <a:buChar char="•"/>
            </a:pPr>
            <a:r>
              <a:rPr lang="en-US" sz="1400" b="0" i="0" dirty="0">
                <a:solidFill>
                  <a:srgbClr val="000000"/>
                </a:solidFill>
                <a:effectLst/>
                <a:latin typeface="Open Sans" panose="020B0606030504020204" pitchFamily="34" charset="0"/>
              </a:rPr>
              <a:t>Drive ROI for sponsors by creating unique opportunities to showcase their brand</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Measure content marketing performance — down to the individual asset</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Turn content into an always-on experience</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Organize and publish content assets to improve findability and increase engagement</a:t>
            </a:r>
          </a:p>
          <a:p>
            <a:pPr marL="285750" indent="-285750" algn="l">
              <a:lnSpc>
                <a:spcPct val="150000"/>
              </a:lnSpc>
              <a:buClr>
                <a:srgbClr val="10A7D9"/>
              </a:buClr>
              <a:buFont typeface="Arial" panose="020B0604020202020204" pitchFamily="34" charset="0"/>
              <a:buChar char="•"/>
            </a:pPr>
            <a: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t>Prioritize and share content based on the level of engagement</a:t>
            </a:r>
            <a:br>
              <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rPr>
            </a:br>
            <a:endParaRPr lang="en-US" sz="1400" b="0" i="0" dirty="0">
              <a:solidFill>
                <a:schemeClr val="tx1">
                  <a:lumMod val="95000"/>
                  <a:lumOff val="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F394B960-B31B-FFF3-B654-FFAB94A8A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8085D98F-D41B-7E47-8A96-299286E5C10C}"/>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pic>
        <p:nvPicPr>
          <p:cNvPr id="35" name="Picture 34" descr="A computer and monitor showing a website&#10;&#10;Description automatically generated">
            <a:extLst>
              <a:ext uri="{FF2B5EF4-FFF2-40B4-BE49-F238E27FC236}">
                <a16:creationId xmlns:a16="http://schemas.microsoft.com/office/drawing/2014/main" id="{3D0EFA9D-0D9B-36B5-EFC9-62E87269A926}"/>
              </a:ext>
            </a:extLst>
          </p:cNvPr>
          <p:cNvPicPr>
            <a:picLocks noChangeAspect="1"/>
          </p:cNvPicPr>
          <p:nvPr/>
        </p:nvPicPr>
        <p:blipFill>
          <a:blip r:embed="rId6"/>
          <a:stretch>
            <a:fillRect/>
          </a:stretch>
        </p:blipFill>
        <p:spPr>
          <a:xfrm>
            <a:off x="8456543" y="2256186"/>
            <a:ext cx="3429000" cy="2933700"/>
          </a:xfrm>
          <a:prstGeom prst="rect">
            <a:avLst/>
          </a:prstGeom>
        </p:spPr>
      </p:pic>
      <p:sp>
        <p:nvSpPr>
          <p:cNvPr id="37" name="Picture Placeholder 36">
            <a:extLst>
              <a:ext uri="{FF2B5EF4-FFF2-40B4-BE49-F238E27FC236}">
                <a16:creationId xmlns:a16="http://schemas.microsoft.com/office/drawing/2014/main" id="{240C4528-9C2C-C327-B90A-BB67F65418F8}"/>
              </a:ext>
            </a:extLst>
          </p:cNvPr>
          <p:cNvSpPr>
            <a:spLocks noGrp="1"/>
          </p:cNvSpPr>
          <p:nvPr>
            <p:ph type="pic" sz="quarter" idx="13"/>
          </p:nvPr>
        </p:nvSpPr>
        <p:spPr/>
      </p:sp>
    </p:spTree>
    <p:extLst>
      <p:ext uri="{BB962C8B-B14F-4D97-AF65-F5344CB8AC3E}">
        <p14:creationId xmlns:p14="http://schemas.microsoft.com/office/powerpoint/2010/main" val="79200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B9E8-A89C-2816-872A-D0043C2C7DE3}"/>
              </a:ext>
            </a:extLst>
          </p:cNvPr>
          <p:cNvSpPr>
            <a:spLocks noGrp="1"/>
          </p:cNvSpPr>
          <p:nvPr>
            <p:ph type="title"/>
          </p:nvPr>
        </p:nvSpPr>
        <p:spPr/>
        <p:txBody>
          <a:bodyPr/>
          <a:lstStyle/>
          <a:p>
            <a:r>
              <a:rPr lang="en-US" sz="3600" b="1">
                <a:latin typeface="Poppins" pitchFamily="2" charset="77"/>
                <a:cs typeface="Poppins" pitchFamily="2" charset="77"/>
              </a:rPr>
              <a:t>ACCOUNT-BASED MARKETING CAPABILITIES</a:t>
            </a:r>
          </a:p>
        </p:txBody>
      </p:sp>
    </p:spTree>
    <p:extLst>
      <p:ext uri="{BB962C8B-B14F-4D97-AF65-F5344CB8AC3E}">
        <p14:creationId xmlns:p14="http://schemas.microsoft.com/office/powerpoint/2010/main" val="3189065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093086"/>
            <a:ext cx="5970041" cy="461665"/>
          </a:xfrm>
          <a:prstGeom prst="rect">
            <a:avLst/>
          </a:prstGeom>
          <a:noFill/>
        </p:spPr>
        <p:txBody>
          <a:bodyPr wrap="square" rtlCol="0">
            <a:spAutoFit/>
          </a:bodyPr>
          <a:lstStyle/>
          <a:p>
            <a:pPr algn="l"/>
            <a:r>
              <a:rPr lang="en-US" sz="2400" b="1">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393112"/>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4" name="Title 1">
            <a:extLst>
              <a:ext uri="{FF2B5EF4-FFF2-40B4-BE49-F238E27FC236}">
                <a16:creationId xmlns:a16="http://schemas.microsoft.com/office/drawing/2014/main" id="{60279C45-7766-E526-772E-1C353505D8A4}"/>
              </a:ext>
            </a:extLst>
          </p:cNvPr>
          <p:cNvSpPr txBox="1">
            <a:spLocks/>
          </p:cNvSpPr>
          <p:nvPr/>
        </p:nvSpPr>
        <p:spPr>
          <a:xfrm>
            <a:off x="467486" y="386092"/>
            <a:ext cx="7281908"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a:solidFill>
                  <a:schemeClr val="tx1">
                    <a:lumMod val="85000"/>
                    <a:lumOff val="15000"/>
                  </a:schemeClr>
                </a:solidFill>
              </a:rPr>
              <a:t>ACCOUNT-BASED MARKETING TARGETED MEDIA</a:t>
            </a:r>
          </a:p>
        </p:txBody>
      </p:sp>
      <p:pic>
        <p:nvPicPr>
          <p:cNvPr id="10" name="Picture Placeholder 9">
            <a:extLst>
              <a:ext uri="{FF2B5EF4-FFF2-40B4-BE49-F238E27FC236}">
                <a16:creationId xmlns:a16="http://schemas.microsoft.com/office/drawing/2014/main" id="{9B627F50-32B0-FB09-8B85-7F6A8A15A01A}"/>
              </a:ext>
            </a:extLst>
          </p:cNvPr>
          <p:cNvPicPr>
            <a:picLocks noChangeAspect="1"/>
          </p:cNvPicPr>
          <p:nvPr/>
        </p:nvPicPr>
        <p:blipFill rotWithShape="1">
          <a:blip r:embed="rId3"/>
          <a:srcRect l="26249" r="39961"/>
          <a:stretch/>
        </p:blipFill>
        <p:spPr>
          <a:xfrm>
            <a:off x="8077200" y="-8462"/>
            <a:ext cx="4114800" cy="6857117"/>
          </a:xfrm>
          <a:prstGeom prst="rect">
            <a:avLst/>
          </a:prstGeom>
        </p:spPr>
      </p:pic>
      <p:sp>
        <p:nvSpPr>
          <p:cNvPr id="3" name="Text Placeholder 2">
            <a:extLst>
              <a:ext uri="{FF2B5EF4-FFF2-40B4-BE49-F238E27FC236}">
                <a16:creationId xmlns:a16="http://schemas.microsoft.com/office/drawing/2014/main" id="{D881B797-27E3-567B-794A-CA0D5D0AFD50}"/>
              </a:ext>
            </a:extLst>
          </p:cNvPr>
          <p:cNvSpPr txBox="1">
            <a:spLocks/>
          </p:cNvSpPr>
          <p:nvPr/>
        </p:nvSpPr>
        <p:spPr>
          <a:xfrm>
            <a:off x="473847" y="1420318"/>
            <a:ext cx="7281908" cy="1572633"/>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Provides marketers unprecedented access to the companies and decision makers that matter most. Target only the companies, and the individuals within those companies, that matter most for brand objectives. </a:t>
            </a:r>
          </a:p>
          <a:p>
            <a:pPr algn="l"/>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 marketing strategy to build stronger relationships with valuable customers and prospects through highly targeted interactions. </a:t>
            </a:r>
          </a:p>
        </p:txBody>
      </p:sp>
      <p:sp>
        <p:nvSpPr>
          <p:cNvPr id="9" name="TextBox 8">
            <a:extLst>
              <a:ext uri="{FF2B5EF4-FFF2-40B4-BE49-F238E27FC236}">
                <a16:creationId xmlns:a16="http://schemas.microsoft.com/office/drawing/2014/main" id="{B76EC6C5-77BE-F788-E64E-5A6911BC35F9}"/>
              </a:ext>
            </a:extLst>
          </p:cNvPr>
          <p:cNvSpPr txBox="1"/>
          <p:nvPr/>
        </p:nvSpPr>
        <p:spPr>
          <a:xfrm>
            <a:off x="472248" y="3515227"/>
            <a:ext cx="7020650" cy="1996893"/>
          </a:xfrm>
          <a:prstGeom prst="rect">
            <a:avLst/>
          </a:prstGeom>
          <a:noFill/>
        </p:spPr>
        <p:txBody>
          <a:bodyPr wrap="square">
            <a:spAutoFit/>
          </a:bodyPr>
          <a:lstStyle/>
          <a:p>
            <a:pPr marL="173736" indent="-173736">
              <a:lnSpc>
                <a:spcPct val="150000"/>
              </a:lnSpc>
              <a:buClr>
                <a:srgbClr val="11A7D9"/>
              </a:buClr>
              <a:buSzPct val="100000"/>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Client provides pre-determined list of high-value companies</a:t>
            </a:r>
          </a:p>
          <a:p>
            <a:pPr marL="173736" indent="-173736">
              <a:lnSpc>
                <a:spcPct val="150000"/>
              </a:lnSpc>
              <a:buClr>
                <a:srgbClr val="11A7D9"/>
              </a:buClr>
              <a:buSzPct val="100000"/>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udience profiles identified and developed to meet target criteria </a:t>
            </a:r>
          </a:p>
          <a:p>
            <a:pPr marL="173736" indent="-173736">
              <a:lnSpc>
                <a:spcPct val="150000"/>
              </a:lnSpc>
              <a:buClr>
                <a:srgbClr val="11A7D9"/>
              </a:buClr>
              <a:buSzPct val="100000"/>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Targeting powered by </a:t>
            </a: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Informa</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 </a:t>
            </a: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exclusive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first-party database and third-party look-a-like pools to achieve scale</a:t>
            </a:r>
          </a:p>
          <a:p>
            <a:pPr marL="173736" indent="-173736">
              <a:lnSpc>
                <a:spcPct val="150000"/>
              </a:lnSpc>
              <a:buClr>
                <a:srgbClr val="11A7D9"/>
              </a:buClr>
              <a:buSzPct val="100000"/>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Target</a:t>
            </a: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data segments are activated to reach and influence buyers across the web through multiple channels (i</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 display, video, native)</a:t>
            </a:r>
            <a:endPar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phic 10">
            <a:extLst>
              <a:ext uri="{FF2B5EF4-FFF2-40B4-BE49-F238E27FC236}">
                <a16:creationId xmlns:a16="http://schemas.microsoft.com/office/drawing/2014/main" id="{7545B538-E553-4D8C-0551-F21B0FE2B4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2" name="Picture 11" descr="Informa Engage Logo Text&#10;">
            <a:extLst>
              <a:ext uri="{FF2B5EF4-FFF2-40B4-BE49-F238E27FC236}">
                <a16:creationId xmlns:a16="http://schemas.microsoft.com/office/drawing/2014/main" id="{8BD4B58C-0193-E36C-007A-0D9A6F222F46}"/>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F924817C-30FE-3B0C-9288-EDAE524D3A53}"/>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483006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4" name="Title 1">
            <a:extLst>
              <a:ext uri="{FF2B5EF4-FFF2-40B4-BE49-F238E27FC236}">
                <a16:creationId xmlns:a16="http://schemas.microsoft.com/office/drawing/2014/main" id="{60279C45-7766-E526-772E-1C353505D8A4}"/>
              </a:ext>
            </a:extLst>
          </p:cNvPr>
          <p:cNvSpPr txBox="1">
            <a:spLocks/>
          </p:cNvSpPr>
          <p:nvPr/>
        </p:nvSpPr>
        <p:spPr>
          <a:xfrm>
            <a:off x="467486" y="386092"/>
            <a:ext cx="7174285" cy="4129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ACCOUNT-BASED MARKETING LEAD GENERATION</a:t>
            </a:r>
          </a:p>
        </p:txBody>
      </p:sp>
      <p:sp>
        <p:nvSpPr>
          <p:cNvPr id="11" name="Text Placeholder 2">
            <a:extLst>
              <a:ext uri="{FF2B5EF4-FFF2-40B4-BE49-F238E27FC236}">
                <a16:creationId xmlns:a16="http://schemas.microsoft.com/office/drawing/2014/main" id="{4DE999B8-653B-64BB-23C3-199B9519005C}"/>
              </a:ext>
            </a:extLst>
          </p:cNvPr>
          <p:cNvSpPr txBox="1">
            <a:spLocks/>
          </p:cNvSpPr>
          <p:nvPr/>
        </p:nvSpPr>
        <p:spPr>
          <a:xfrm>
            <a:off x="481162" y="1440478"/>
            <a:ext cx="7281908" cy="1718342"/>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Marketers provide a list of target accounts for lead generation, audience criteria, and content marketing assets. Campaign parameters are then evaluated against our first-party database and online audience to deliver the most relevant leads according to the marketing objectives. </a:t>
            </a:r>
          </a:p>
          <a:p>
            <a:pPr algn="l"/>
            <a:endParaRPr lang="en-US" sz="14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Lead generation efforts focus on the accounts with the greatest potential for the marketer. </a:t>
            </a:r>
          </a:p>
        </p:txBody>
      </p:sp>
      <p:sp>
        <p:nvSpPr>
          <p:cNvPr id="12" name="TextBox 11">
            <a:extLst>
              <a:ext uri="{FF2B5EF4-FFF2-40B4-BE49-F238E27FC236}">
                <a16:creationId xmlns:a16="http://schemas.microsoft.com/office/drawing/2014/main" id="{E966CA1D-1E63-7C31-AC64-D7511A242C83}"/>
              </a:ext>
            </a:extLst>
          </p:cNvPr>
          <p:cNvSpPr txBox="1"/>
          <p:nvPr/>
        </p:nvSpPr>
        <p:spPr>
          <a:xfrm>
            <a:off x="481162" y="3623871"/>
            <a:ext cx="7020650" cy="1673728"/>
          </a:xfrm>
          <a:prstGeom prst="rect">
            <a:avLst/>
          </a:prstGeom>
          <a:noFill/>
        </p:spPr>
        <p:txBody>
          <a:bodyPr wrap="square">
            <a:spAutoFit/>
          </a:bodyPr>
          <a:lstStyle/>
          <a:p>
            <a:pPr marL="173736" indent="-173736">
              <a:lnSpc>
                <a:spcPct val="150000"/>
              </a:lnSpc>
              <a:buClr>
                <a:srgbClr val="11A7D9"/>
              </a:buClr>
              <a:buSzPct val="100000"/>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Client provides pre-determined list of high-value companies</a:t>
            </a:r>
          </a:p>
          <a:p>
            <a:pPr marL="173736" indent="-173736">
              <a:lnSpc>
                <a:spcPct val="150000"/>
              </a:lnSpc>
              <a:buClr>
                <a:srgbClr val="11A7D9"/>
              </a:buClr>
              <a:buSzPct val="100000"/>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udience profiles identified and developed to meet target criteria </a:t>
            </a:r>
          </a:p>
          <a:p>
            <a:pPr marL="173736" indent="-173736">
              <a:lnSpc>
                <a:spcPct val="150000"/>
              </a:lnSpc>
              <a:buClr>
                <a:srgbClr val="11A7D9"/>
              </a:buClr>
              <a:buSzPct val="100000"/>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Targeting powered by </a:t>
            </a: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Informa</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 </a:t>
            </a: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exclusive </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first-party database and third-party look-a-like pools to achieve scale</a:t>
            </a:r>
          </a:p>
          <a:p>
            <a:pPr marL="173736" indent="-173736">
              <a:lnSpc>
                <a:spcPct val="150000"/>
              </a:lnSpc>
              <a:buClr>
                <a:srgbClr val="11A7D9"/>
              </a:buClr>
              <a:buSzPct val="100000"/>
              <a:buFont typeface="Arial" panose="020B0604020202020204" pitchFamily="34" charset="0"/>
              <a:buChar char="•"/>
            </a:pPr>
            <a:r>
              <a:rPr lang="en-US" sz="1400" b="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Leads are secured from target account list to pinpoint high-value prospects</a:t>
            </a:r>
          </a:p>
        </p:txBody>
      </p:sp>
      <p:sp>
        <p:nvSpPr>
          <p:cNvPr id="13" name="TextBox 12">
            <a:extLst>
              <a:ext uri="{FF2B5EF4-FFF2-40B4-BE49-F238E27FC236}">
                <a16:creationId xmlns:a16="http://schemas.microsoft.com/office/drawing/2014/main" id="{9AC1F96F-CB30-C6AB-34A3-7B650C4E2A81}"/>
              </a:ext>
            </a:extLst>
          </p:cNvPr>
          <p:cNvSpPr txBox="1"/>
          <p:nvPr/>
        </p:nvSpPr>
        <p:spPr>
          <a:xfrm>
            <a:off x="467486" y="3226136"/>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Details</a:t>
            </a:r>
          </a:p>
        </p:txBody>
      </p:sp>
      <p:cxnSp>
        <p:nvCxnSpPr>
          <p:cNvPr id="14" name="Straight Connector 13">
            <a:extLst>
              <a:ext uri="{FF2B5EF4-FFF2-40B4-BE49-F238E27FC236}">
                <a16:creationId xmlns:a16="http://schemas.microsoft.com/office/drawing/2014/main" id="{FDE1E480-825A-BF80-D3E9-E2B64C415E88}"/>
              </a:ext>
            </a:extLst>
          </p:cNvPr>
          <p:cNvCxnSpPr>
            <a:cxnSpLocks/>
          </p:cNvCxnSpPr>
          <p:nvPr/>
        </p:nvCxnSpPr>
        <p:spPr>
          <a:xfrm>
            <a:off x="1726163" y="3526162"/>
            <a:ext cx="5784980"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15" name="Picture Placeholder 6">
            <a:extLst>
              <a:ext uri="{FF2B5EF4-FFF2-40B4-BE49-F238E27FC236}">
                <a16:creationId xmlns:a16="http://schemas.microsoft.com/office/drawing/2014/main" id="{8AD4070D-E8A0-5652-87C5-B3F1DDAC3E33}"/>
              </a:ext>
            </a:extLst>
          </p:cNvPr>
          <p:cNvPicPr>
            <a:picLocks noChangeAspect="1"/>
          </p:cNvPicPr>
          <p:nvPr/>
        </p:nvPicPr>
        <p:blipFill>
          <a:blip r:embed="rId3"/>
          <a:srcRect l="19993" r="19993"/>
          <a:stretch>
            <a:fillRect/>
          </a:stretch>
        </p:blipFill>
        <p:spPr>
          <a:xfrm>
            <a:off x="8086530" y="883"/>
            <a:ext cx="4114800" cy="6857117"/>
          </a:xfrm>
          <a:prstGeom prst="rect">
            <a:avLst/>
          </a:prstGeom>
        </p:spPr>
      </p:pic>
      <p:pic>
        <p:nvPicPr>
          <p:cNvPr id="3" name="Graphic 2">
            <a:extLst>
              <a:ext uri="{FF2B5EF4-FFF2-40B4-BE49-F238E27FC236}">
                <a16:creationId xmlns:a16="http://schemas.microsoft.com/office/drawing/2014/main" id="{8A97E3FC-974A-A891-8D33-71C4B9F286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6" name="Picture 5" descr="Informa Engage Logo Text&#10;">
            <a:extLst>
              <a:ext uri="{FF2B5EF4-FFF2-40B4-BE49-F238E27FC236}">
                <a16:creationId xmlns:a16="http://schemas.microsoft.com/office/drawing/2014/main" id="{664FB103-540E-3E42-AFB4-66950239B4B3}"/>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7" name="Picture Placeholder 20">
            <a:extLst>
              <a:ext uri="{FF2B5EF4-FFF2-40B4-BE49-F238E27FC236}">
                <a16:creationId xmlns:a16="http://schemas.microsoft.com/office/drawing/2014/main" id="{3C2D6DC5-5FE7-E266-37C4-FD03FC9645C1}"/>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862183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447999"/>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748025"/>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529489"/>
            <a:ext cx="7076314" cy="1705277"/>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Stand out from the noise and capture your audience’s attention with an immersive, visual, and audio experience that is non-intrusive to users. Advertising with in-article video engages an audience already interested your brand’s industry.</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An ideal way to deliver video ads to a highly targeted audience, in-article video advertising provides an optimal user experience that provides relevant information. Engage with your audience through short video placements that lead to guaranteed viewability.</a:t>
            </a:r>
          </a:p>
          <a:p>
            <a:pPr>
              <a:lnSpc>
                <a:spcPct val="110000"/>
              </a:lnSpc>
              <a:spcBef>
                <a:spcPts val="600"/>
              </a:spcBef>
              <a:spcAft>
                <a:spcPts val="600"/>
              </a:spcAft>
            </a:pPr>
            <a:endParaRPr lang="en-US" sz="1400" dirty="0">
              <a:solidFill>
                <a:schemeClr val="tx1">
                  <a:lumMod val="85000"/>
                  <a:lumOff val="15000"/>
                </a:schemeClr>
              </a:solidFill>
            </a:endParaRPr>
          </a:p>
        </p:txBody>
      </p:sp>
      <p:sp>
        <p:nvSpPr>
          <p:cNvPr id="3" name="TextBox 2">
            <a:extLst>
              <a:ext uri="{FF2B5EF4-FFF2-40B4-BE49-F238E27FC236}">
                <a16:creationId xmlns:a16="http://schemas.microsoft.com/office/drawing/2014/main" id="{C873FB4E-24E4-BEC1-E9F3-85AF0D10145C}"/>
              </a:ext>
            </a:extLst>
          </p:cNvPr>
          <p:cNvSpPr txBox="1"/>
          <p:nvPr/>
        </p:nvSpPr>
        <p:spPr>
          <a:xfrm>
            <a:off x="478243" y="3909577"/>
            <a:ext cx="7065557" cy="2320059"/>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Optimal user experience</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Video plays when 50% visible on a user’s screen</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Audio and video start upon user click</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Premium environment to capture viewer attention</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Featured, short 30-60 second videos</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225E656D-D73E-132F-B6C9-7B9624AA680E}"/>
              </a:ext>
            </a:extLst>
          </p:cNvPr>
          <p:cNvSpPr txBox="1">
            <a:spLocks/>
          </p:cNvSpPr>
          <p:nvPr/>
        </p:nvSpPr>
        <p:spPr>
          <a:xfrm>
            <a:off x="467486" y="366519"/>
            <a:ext cx="6943849" cy="909599"/>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rPr>
              <a:t>IN-ARTICLE VIDEO</a:t>
            </a:r>
          </a:p>
          <a:p>
            <a:pPr>
              <a:lnSpc>
                <a:spcPct val="80000"/>
              </a:lnSpc>
              <a:spcBef>
                <a:spcPts val="0"/>
              </a:spcBef>
            </a:pPr>
            <a:r>
              <a:rPr lang="en-US" dirty="0">
                <a:solidFill>
                  <a:schemeClr val="tx1">
                    <a:lumMod val="85000"/>
                    <a:lumOff val="15000"/>
                  </a:schemeClr>
                </a:solidFill>
              </a:rPr>
              <a:t>ADVERTISING</a:t>
            </a:r>
          </a:p>
        </p:txBody>
      </p:sp>
      <p:pic>
        <p:nvPicPr>
          <p:cNvPr id="12" name="Picture 11" descr="Graphical user interface, application&#10;&#10;Description automatically generated">
            <a:extLst>
              <a:ext uri="{FF2B5EF4-FFF2-40B4-BE49-F238E27FC236}">
                <a16:creationId xmlns:a16="http://schemas.microsoft.com/office/drawing/2014/main" id="{1F217562-6019-8043-4F4B-91A41E7E5BF7}"/>
              </a:ext>
            </a:extLst>
          </p:cNvPr>
          <p:cNvPicPr>
            <a:picLocks noChangeAspect="1"/>
          </p:cNvPicPr>
          <p:nvPr/>
        </p:nvPicPr>
        <p:blipFill>
          <a:blip r:embed="rId3"/>
          <a:stretch>
            <a:fillRect/>
          </a:stretch>
        </p:blipFill>
        <p:spPr>
          <a:xfrm>
            <a:off x="8910860" y="1915401"/>
            <a:ext cx="2520365" cy="3739896"/>
          </a:xfrm>
          <a:prstGeom prst="rect">
            <a:avLst/>
          </a:prstGeom>
        </p:spPr>
      </p:pic>
      <p:pic>
        <p:nvPicPr>
          <p:cNvPr id="4" name="Graphic 3">
            <a:extLst>
              <a:ext uri="{FF2B5EF4-FFF2-40B4-BE49-F238E27FC236}">
                <a16:creationId xmlns:a16="http://schemas.microsoft.com/office/drawing/2014/main" id="{9105467A-333F-A9DB-85E3-29A91DEAB0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0198867F-CA56-05FD-793E-0A1098B17EE9}"/>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3" name="Picture Placeholder 20">
            <a:extLst>
              <a:ext uri="{FF2B5EF4-FFF2-40B4-BE49-F238E27FC236}">
                <a16:creationId xmlns:a16="http://schemas.microsoft.com/office/drawing/2014/main" id="{2D1F1E19-BCCE-1B99-EB58-A7C748D78579}"/>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3429940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429337"/>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729363"/>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67486" y="1520158"/>
            <a:ext cx="7076314" cy="1705277"/>
          </a:xfrm>
          <a:prstGeom prst="rect">
            <a:avLst/>
          </a:prstGeom>
        </p:spPr>
        <p:txBody>
          <a:bodyPr lIns="91440" tIns="45720" rIns="91440" bIns="45720" anchor="t"/>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85000"/>
                    <a:lumOff val="15000"/>
                  </a:schemeClr>
                </a:solidFill>
                <a:latin typeface="Open Sans"/>
                <a:ea typeface="Open Sans"/>
                <a:cs typeface="Open Sans"/>
              </a:rPr>
              <a:t>You’ve made the investment to create high-value content. But, are you getting your content in front of the right prospects? Native Ads do just that by placing a compelling headline, image, and link back to your content seamlessly into a site’s content flow. Native ads can be placed on Informa websites, across the web, or on social platforms.</a:t>
            </a:r>
          </a:p>
          <a:p>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When placed across the web or on social, Informa’s first-party data powers your campaign to help target prospects with </a:t>
            </a:r>
            <a:r>
              <a:rPr lang="en-US" sz="1400" dirty="0">
                <a:solidFill>
                  <a:schemeClr val="tx1">
                    <a:lumMod val="85000"/>
                    <a:lumOff val="15000"/>
                  </a:schemeClr>
                </a:solidFill>
              </a:rPr>
              <a:t>accuracy.</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spcAft>
                <a:spcPts val="600"/>
              </a:spcAft>
            </a:pPr>
            <a:endParaRPr lang="en-US" sz="1400" dirty="0">
              <a:solidFill>
                <a:schemeClr val="tx1">
                  <a:lumMod val="85000"/>
                  <a:lumOff val="15000"/>
                </a:schemeClr>
              </a:solidFill>
            </a:endParaRPr>
          </a:p>
        </p:txBody>
      </p:sp>
      <p:sp>
        <p:nvSpPr>
          <p:cNvPr id="3" name="TextBox 2">
            <a:extLst>
              <a:ext uri="{FF2B5EF4-FFF2-40B4-BE49-F238E27FC236}">
                <a16:creationId xmlns:a16="http://schemas.microsoft.com/office/drawing/2014/main" id="{C873FB4E-24E4-BEC1-E9F3-85AF0D10145C}"/>
              </a:ext>
            </a:extLst>
          </p:cNvPr>
          <p:cNvSpPr txBox="1"/>
          <p:nvPr/>
        </p:nvSpPr>
        <p:spPr>
          <a:xfrm>
            <a:off x="478243" y="3890915"/>
            <a:ext cx="7065557" cy="1350563"/>
          </a:xfrm>
          <a:prstGeom prst="rect">
            <a:avLst/>
          </a:prstGeom>
          <a:noFill/>
        </p:spPr>
        <p:txBody>
          <a:bodyPr wrap="square" lIns="91440" tIns="45720" rIns="91440" bIns="45720" anchor="t">
            <a:spAutoFit/>
          </a:bodyPr>
          <a:lstStyle/>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a:ea typeface="Open Sans"/>
                <a:cs typeface="Open Sans"/>
              </a:rPr>
              <a:t>Brand: </a:t>
            </a:r>
            <a:r>
              <a:rPr lang="en-US" sz="1400" dirty="0">
                <a:solidFill>
                  <a:schemeClr val="tx1">
                    <a:lumMod val="85000"/>
                    <a:lumOff val="15000"/>
                  </a:schemeClr>
                </a:solidFill>
                <a:latin typeface="Open Sans"/>
                <a:ea typeface="Open Sans"/>
                <a:cs typeface="Open Sans"/>
              </a:rPr>
              <a:t>In-Feed Ad placement on an Informa brand site</a:t>
            </a:r>
          </a:p>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a:ea typeface="Open Sans"/>
                <a:cs typeface="Open Sans"/>
              </a:rPr>
              <a:t>Native: </a:t>
            </a:r>
            <a:r>
              <a:rPr lang="en-US" sz="1400" dirty="0">
                <a:solidFill>
                  <a:schemeClr val="tx1">
                    <a:lumMod val="85000"/>
                    <a:lumOff val="15000"/>
                  </a:schemeClr>
                </a:solidFill>
                <a:latin typeface="Open Sans"/>
                <a:ea typeface="Open Sans"/>
                <a:cs typeface="Open Sans"/>
              </a:rPr>
              <a:t>AX Ad placement on thousands of site across the web</a:t>
            </a:r>
          </a:p>
          <a:p>
            <a:pPr marL="171450" indent="-171450">
              <a:lnSpc>
                <a:spcPct val="150000"/>
              </a:lnSpc>
              <a:buClr>
                <a:srgbClr val="11A7D9"/>
              </a:buClr>
              <a:buFont typeface="Arial" panose="020B0604020202020204" pitchFamily="34" charset="0"/>
              <a:buChar char="•"/>
            </a:pPr>
            <a:r>
              <a:rPr lang="en-US" sz="1400" b="1" dirty="0">
                <a:solidFill>
                  <a:schemeClr val="tx1">
                    <a:lumMod val="85000"/>
                    <a:lumOff val="15000"/>
                  </a:schemeClr>
                </a:solidFill>
                <a:latin typeface="Open Sans"/>
                <a:ea typeface="Open Sans"/>
                <a:cs typeface="Open Sans"/>
              </a:rPr>
              <a:t>Social: </a:t>
            </a:r>
            <a:r>
              <a:rPr lang="en-US" sz="1400" dirty="0">
                <a:solidFill>
                  <a:schemeClr val="tx1">
                    <a:lumMod val="85000"/>
                    <a:lumOff val="15000"/>
                  </a:schemeClr>
                </a:solidFill>
                <a:latin typeface="Open Sans"/>
                <a:ea typeface="Open Sans"/>
                <a:cs typeface="Open Sans"/>
              </a:rPr>
              <a:t>AX Native Ad placement on social (LinkedIn and Facebook)</a:t>
            </a:r>
          </a:p>
          <a:p>
            <a:pPr marL="171450" indent="-171450">
              <a:lnSpc>
                <a:spcPct val="150000"/>
              </a:lnSpc>
              <a:buClr>
                <a:srgbClr val="11A7D9"/>
              </a:buClr>
              <a:buFont typeface="Arial" panose="020B0604020202020204" pitchFamily="34" charset="0"/>
              <a:buChar char="•"/>
            </a:pP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225E656D-D73E-132F-B6C9-7B9624AA680E}"/>
              </a:ext>
            </a:extLst>
          </p:cNvPr>
          <p:cNvSpPr txBox="1">
            <a:spLocks/>
          </p:cNvSpPr>
          <p:nvPr/>
        </p:nvSpPr>
        <p:spPr>
          <a:xfrm>
            <a:off x="472741" y="576725"/>
            <a:ext cx="6938594" cy="688883"/>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pPr>
              <a:lnSpc>
                <a:spcPct val="80000"/>
              </a:lnSpc>
              <a:spcBef>
                <a:spcPts val="0"/>
              </a:spcBef>
            </a:pPr>
            <a:r>
              <a:rPr lang="en-US" dirty="0">
                <a:solidFill>
                  <a:schemeClr val="tx1">
                    <a:lumMod val="85000"/>
                    <a:lumOff val="15000"/>
                  </a:schemeClr>
                </a:solidFill>
                <a:latin typeface="Poppins"/>
                <a:cs typeface="Poppins"/>
              </a:rPr>
              <a:t>NATIVE ADVERTISING</a:t>
            </a:r>
            <a:endParaRPr lang="en-US" dirty="0"/>
          </a:p>
        </p:txBody>
      </p:sp>
      <p:grpSp>
        <p:nvGrpSpPr>
          <p:cNvPr id="18" name="Group 17">
            <a:extLst>
              <a:ext uri="{FF2B5EF4-FFF2-40B4-BE49-F238E27FC236}">
                <a16:creationId xmlns:a16="http://schemas.microsoft.com/office/drawing/2014/main" id="{20E96D7B-009D-4B84-34AF-9CF725CCB8CC}"/>
              </a:ext>
            </a:extLst>
          </p:cNvPr>
          <p:cNvGrpSpPr/>
          <p:nvPr/>
        </p:nvGrpSpPr>
        <p:grpSpPr>
          <a:xfrm>
            <a:off x="8323807" y="2258301"/>
            <a:ext cx="3694472" cy="3054096"/>
            <a:chOff x="8323807" y="1754373"/>
            <a:chExt cx="3694472" cy="3054096"/>
          </a:xfrm>
        </p:grpSpPr>
        <p:pic>
          <p:nvPicPr>
            <p:cNvPr id="15" name="Picture 14" descr="A picture containing text, screenshot, electronics, display&#10;&#10;Description automatically generated">
              <a:extLst>
                <a:ext uri="{FF2B5EF4-FFF2-40B4-BE49-F238E27FC236}">
                  <a16:creationId xmlns:a16="http://schemas.microsoft.com/office/drawing/2014/main" id="{7C63BACB-1667-DD00-7D9B-DC143845CBA0}"/>
                </a:ext>
              </a:extLst>
            </p:cNvPr>
            <p:cNvPicPr>
              <a:picLocks noChangeAspect="1"/>
            </p:cNvPicPr>
            <p:nvPr/>
          </p:nvPicPr>
          <p:blipFill>
            <a:blip r:embed="rId3"/>
            <a:stretch>
              <a:fillRect/>
            </a:stretch>
          </p:blipFill>
          <p:spPr>
            <a:xfrm>
              <a:off x="8323807" y="1754373"/>
              <a:ext cx="3694472" cy="3054096"/>
            </a:xfrm>
            <a:prstGeom prst="rect">
              <a:avLst/>
            </a:prstGeom>
          </p:spPr>
        </p:pic>
        <p:sp>
          <p:nvSpPr>
            <p:cNvPr id="17" name="Rectangle 16">
              <a:extLst>
                <a:ext uri="{FF2B5EF4-FFF2-40B4-BE49-F238E27FC236}">
                  <a16:creationId xmlns:a16="http://schemas.microsoft.com/office/drawing/2014/main" id="{6CDCF394-2E85-43D8-BBCF-EADFC786F13E}"/>
                </a:ext>
              </a:extLst>
            </p:cNvPr>
            <p:cNvSpPr/>
            <p:nvPr/>
          </p:nvSpPr>
          <p:spPr>
            <a:xfrm>
              <a:off x="10065106" y="4025984"/>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phic 3">
            <a:extLst>
              <a:ext uri="{FF2B5EF4-FFF2-40B4-BE49-F238E27FC236}">
                <a16:creationId xmlns:a16="http://schemas.microsoft.com/office/drawing/2014/main" id="{0D6DA2AC-387F-031C-F05C-9D452A262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10" name="Picture 9" descr="Informa Engage Logo Text&#10;">
            <a:extLst>
              <a:ext uri="{FF2B5EF4-FFF2-40B4-BE49-F238E27FC236}">
                <a16:creationId xmlns:a16="http://schemas.microsoft.com/office/drawing/2014/main" id="{6D935D99-4232-5D5D-18DC-93F86FEC4583}"/>
              </a:ext>
            </a:extLst>
          </p:cNvPr>
          <p:cNvPicPr>
            <a:picLocks noChangeAspect="1"/>
          </p:cNvPicPr>
          <p:nvPr/>
        </p:nvPicPr>
        <p:blipFill>
          <a:blip r:embed="rId6">
            <a:lum bright="100000" contrast="-70000"/>
          </a:blip>
          <a:stretch>
            <a:fillRect/>
          </a:stretch>
        </p:blipFill>
        <p:spPr>
          <a:xfrm>
            <a:off x="10659230" y="6564499"/>
            <a:ext cx="1358900" cy="177800"/>
          </a:xfrm>
          <a:prstGeom prst="rect">
            <a:avLst/>
          </a:prstGeom>
        </p:spPr>
      </p:pic>
      <p:sp>
        <p:nvSpPr>
          <p:cNvPr id="12" name="Picture Placeholder 20">
            <a:extLst>
              <a:ext uri="{FF2B5EF4-FFF2-40B4-BE49-F238E27FC236}">
                <a16:creationId xmlns:a16="http://schemas.microsoft.com/office/drawing/2014/main" id="{B62FD297-25F0-2FB1-8AD4-80FAE5C80E41}"/>
              </a:ext>
            </a:extLst>
          </p:cNvPr>
          <p:cNvSpPr>
            <a:spLocks noGrp="1"/>
          </p:cNvSpPr>
          <p:nvPr>
            <p:ph type="pic" sz="quarter" idx="13"/>
          </p:nvPr>
        </p:nvSpPr>
        <p:spPr>
          <a:xfrm>
            <a:off x="584083" y="6263183"/>
            <a:ext cx="1504950" cy="390216"/>
          </a:xfrm>
        </p:spPr>
      </p:sp>
    </p:spTree>
    <p:extLst>
      <p:ext uri="{BB962C8B-B14F-4D97-AF65-F5344CB8AC3E}">
        <p14:creationId xmlns:p14="http://schemas.microsoft.com/office/powerpoint/2010/main" val="2266684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B9234-77A3-4EF9-EE38-877BC44FCD75}"/>
              </a:ext>
            </a:extLst>
          </p:cNvPr>
          <p:cNvSpPr/>
          <p:nvPr/>
        </p:nvSpPr>
        <p:spPr>
          <a:xfrm>
            <a:off x="8150087" y="0"/>
            <a:ext cx="4041913" cy="6858000"/>
          </a:xfrm>
          <a:prstGeom prst="rect">
            <a:avLst/>
          </a:prstGeom>
          <a:solidFill>
            <a:srgbClr val="5F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DFC8211-B53C-8411-65D3-84C6A2BFAB24}"/>
              </a:ext>
            </a:extLst>
          </p:cNvPr>
          <p:cNvSpPr txBox="1"/>
          <p:nvPr/>
        </p:nvSpPr>
        <p:spPr>
          <a:xfrm>
            <a:off x="467486" y="3440433"/>
            <a:ext cx="5970041" cy="461665"/>
          </a:xfrm>
          <a:prstGeom prst="rect">
            <a:avLst/>
          </a:prstGeom>
          <a:noFill/>
        </p:spPr>
        <p:txBody>
          <a:bodyPr wrap="square" rtlCol="0">
            <a:spAutoFit/>
          </a:bodyPr>
          <a:lstStyle/>
          <a:p>
            <a:pPr algn="l"/>
            <a:r>
              <a:rPr lang="en-US" sz="2400" b="1" dirty="0">
                <a:solidFill>
                  <a:srgbClr val="11A7D9"/>
                </a:solidFill>
                <a:latin typeface="Poppins" pitchFamily="2" charset="77"/>
                <a:cs typeface="Poppins" pitchFamily="2" charset="77"/>
              </a:rPr>
              <a:t>Product Details</a:t>
            </a:r>
          </a:p>
        </p:txBody>
      </p:sp>
      <p:cxnSp>
        <p:nvCxnSpPr>
          <p:cNvPr id="7" name="Straight Connector 6">
            <a:extLst>
              <a:ext uri="{FF2B5EF4-FFF2-40B4-BE49-F238E27FC236}">
                <a16:creationId xmlns:a16="http://schemas.microsoft.com/office/drawing/2014/main" id="{CA5A8BF8-DF9A-B35B-ED55-0189BC2A54A9}"/>
              </a:ext>
            </a:extLst>
          </p:cNvPr>
          <p:cNvCxnSpPr>
            <a:cxnSpLocks/>
          </p:cNvCxnSpPr>
          <p:nvPr/>
        </p:nvCxnSpPr>
        <p:spPr>
          <a:xfrm>
            <a:off x="3033131" y="3740459"/>
            <a:ext cx="4510669" cy="0"/>
          </a:xfrm>
          <a:prstGeom prst="line">
            <a:avLst/>
          </a:prstGeom>
          <a:ln w="31750">
            <a:solidFill>
              <a:srgbClr val="11A7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E8D513E-B473-F4F8-BA18-312612E7F584}"/>
              </a:ext>
            </a:extLst>
          </p:cNvPr>
          <p:cNvPicPr>
            <a:picLocks noChangeAspect="1"/>
          </p:cNvPicPr>
          <p:nvPr/>
        </p:nvPicPr>
        <p:blipFill>
          <a:blip r:embed="rId2"/>
          <a:stretch>
            <a:fillRect/>
          </a:stretch>
        </p:blipFill>
        <p:spPr>
          <a:xfrm>
            <a:off x="0" y="344217"/>
            <a:ext cx="347472" cy="909599"/>
          </a:xfrm>
          <a:prstGeom prst="rect">
            <a:avLst/>
          </a:prstGeom>
        </p:spPr>
      </p:pic>
      <p:sp>
        <p:nvSpPr>
          <p:cNvPr id="11" name="Text Placeholder 3">
            <a:extLst>
              <a:ext uri="{FF2B5EF4-FFF2-40B4-BE49-F238E27FC236}">
                <a16:creationId xmlns:a16="http://schemas.microsoft.com/office/drawing/2014/main" id="{6B4A5F40-54A6-D631-080D-DBCE3D1ACE3F}"/>
              </a:ext>
            </a:extLst>
          </p:cNvPr>
          <p:cNvSpPr txBox="1">
            <a:spLocks/>
          </p:cNvSpPr>
          <p:nvPr/>
        </p:nvSpPr>
        <p:spPr>
          <a:xfrm>
            <a:off x="478243" y="1369388"/>
            <a:ext cx="7076314" cy="1626619"/>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rgbClr val="000000"/>
                </a:solidFill>
                <a:effectLst/>
                <a:latin typeface="Open Sans" panose="020B0606030504020204" pitchFamily="34" charset="0"/>
              </a:rPr>
              <a:t>Enhance your advertising strategy with Rich Media Advertising, designed to make your brand stand out and captivate your audience like never before. With our interactive and visually stunning imagery, you can effortlessly engage users and leave a lasting impression.</a:t>
            </a:r>
          </a:p>
          <a:p>
            <a:pPr algn="l"/>
            <a:r>
              <a:rPr lang="en-US" sz="1400" b="0" i="0" dirty="0">
                <a:solidFill>
                  <a:srgbClr val="000000"/>
                </a:solidFill>
                <a:effectLst/>
                <a:latin typeface="Open Sans" panose="020B0606030504020204" pitchFamily="34" charset="0"/>
              </a:rPr>
              <a:t>Rich Media Advertising allows you to deliver impactful messages directly to your target audience, ensuring your ads resonate with them on a deeper level. By combining captivating visuals and interactive elements, you can create an immersive experience that drives higher user engagement and boosts brand recall.</a:t>
            </a:r>
          </a:p>
        </p:txBody>
      </p:sp>
      <p:sp>
        <p:nvSpPr>
          <p:cNvPr id="12" name="TextBox 11">
            <a:extLst>
              <a:ext uri="{FF2B5EF4-FFF2-40B4-BE49-F238E27FC236}">
                <a16:creationId xmlns:a16="http://schemas.microsoft.com/office/drawing/2014/main" id="{2F7D86DD-28B1-7ED6-5ED4-10ADA9501071}"/>
              </a:ext>
            </a:extLst>
          </p:cNvPr>
          <p:cNvSpPr txBox="1"/>
          <p:nvPr/>
        </p:nvSpPr>
        <p:spPr>
          <a:xfrm>
            <a:off x="478243" y="3902011"/>
            <a:ext cx="7065557" cy="1350563"/>
          </a:xfrm>
          <a:prstGeom prst="rect">
            <a:avLst/>
          </a:prstGeom>
          <a:noFill/>
        </p:spPr>
        <p:txBody>
          <a:bodyPr wrap="square">
            <a:spAutoFit/>
          </a:bodyPr>
          <a:lstStyle/>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Advertising placements on Informa brand sites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Informa may create or client may create rich media ads</a:t>
            </a:r>
          </a:p>
          <a:p>
            <a:pPr marL="171450" indent="-171450">
              <a:lnSpc>
                <a:spcPct val="150000"/>
              </a:lnSpc>
              <a:buClr>
                <a:srgbClr val="11A7D9"/>
              </a:buClr>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Reporting metrics include clicks, opens, and CTR</a:t>
            </a:r>
          </a:p>
          <a:p>
            <a:pPr marL="171450" indent="-171450">
              <a:lnSpc>
                <a:spcPct val="150000"/>
              </a:lnSpc>
              <a:buFont typeface="Arial" panose="020B0604020202020204" pitchFamily="34" charset="0"/>
              <a:buChar char="•"/>
            </a:pPr>
            <a:endParaRPr lang="en-US" sz="1400" dirty="0">
              <a:solidFill>
                <a:schemeClr val="tx1">
                  <a:lumMod val="65000"/>
                  <a:lumOff val="3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A4F93A75-109D-3B8F-5147-2F8499DC8E91}"/>
              </a:ext>
            </a:extLst>
          </p:cNvPr>
          <p:cNvSpPr txBox="1">
            <a:spLocks/>
          </p:cNvSpPr>
          <p:nvPr/>
        </p:nvSpPr>
        <p:spPr>
          <a:xfrm>
            <a:off x="478243" y="528670"/>
            <a:ext cx="6943849" cy="54069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dirty="0">
                <a:solidFill>
                  <a:schemeClr val="tx1">
                    <a:lumMod val="85000"/>
                    <a:lumOff val="15000"/>
                  </a:schemeClr>
                </a:solidFill>
              </a:rPr>
              <a:t>RICH MEDIA ADVERTISING</a:t>
            </a:r>
          </a:p>
        </p:txBody>
      </p:sp>
      <p:pic>
        <p:nvPicPr>
          <p:cNvPr id="15" name="Graphic 14">
            <a:extLst>
              <a:ext uri="{FF2B5EF4-FFF2-40B4-BE49-F238E27FC236}">
                <a16:creationId xmlns:a16="http://schemas.microsoft.com/office/drawing/2014/main" id="{B167BC7B-E83A-14E5-6203-18056ECAC5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1520" y="0"/>
            <a:ext cx="3840480" cy="2153540"/>
          </a:xfrm>
          <a:prstGeom prst="rect">
            <a:avLst/>
          </a:prstGeom>
        </p:spPr>
      </p:pic>
      <p:pic>
        <p:nvPicPr>
          <p:cNvPr id="16" name="Picture 15" descr="Informa Engage Logo Text&#10;">
            <a:extLst>
              <a:ext uri="{FF2B5EF4-FFF2-40B4-BE49-F238E27FC236}">
                <a16:creationId xmlns:a16="http://schemas.microsoft.com/office/drawing/2014/main" id="{4DB73298-0D70-7CA5-6DFC-91782DED3095}"/>
              </a:ext>
            </a:extLst>
          </p:cNvPr>
          <p:cNvPicPr>
            <a:picLocks noChangeAspect="1"/>
          </p:cNvPicPr>
          <p:nvPr/>
        </p:nvPicPr>
        <p:blipFill>
          <a:blip r:embed="rId5">
            <a:lum bright="100000" contrast="-70000"/>
          </a:blip>
          <a:stretch>
            <a:fillRect/>
          </a:stretch>
        </p:blipFill>
        <p:spPr>
          <a:xfrm>
            <a:off x="10659230" y="6564499"/>
            <a:ext cx="1358900" cy="177800"/>
          </a:xfrm>
          <a:prstGeom prst="rect">
            <a:avLst/>
          </a:prstGeom>
        </p:spPr>
      </p:pic>
      <p:grpSp>
        <p:nvGrpSpPr>
          <p:cNvPr id="14" name="Group 13">
            <a:extLst>
              <a:ext uri="{FF2B5EF4-FFF2-40B4-BE49-F238E27FC236}">
                <a16:creationId xmlns:a16="http://schemas.microsoft.com/office/drawing/2014/main" id="{02F72077-69AD-FA1E-A038-8CA5C97178A6}"/>
              </a:ext>
            </a:extLst>
          </p:cNvPr>
          <p:cNvGrpSpPr/>
          <p:nvPr/>
        </p:nvGrpSpPr>
        <p:grpSpPr>
          <a:xfrm>
            <a:off x="8323468" y="2258021"/>
            <a:ext cx="3695148" cy="3054655"/>
            <a:chOff x="8323468" y="2258021"/>
            <a:chExt cx="3695148" cy="3054655"/>
          </a:xfrm>
        </p:grpSpPr>
        <p:pic>
          <p:nvPicPr>
            <p:cNvPr id="23" name="Picture 22" descr="Graphical user interface, website&#10;&#10;Description automatically generated">
              <a:extLst>
                <a:ext uri="{FF2B5EF4-FFF2-40B4-BE49-F238E27FC236}">
                  <a16:creationId xmlns:a16="http://schemas.microsoft.com/office/drawing/2014/main" id="{6D046E29-AF72-642D-BBB3-C5B4CA43D793}"/>
                </a:ext>
              </a:extLst>
            </p:cNvPr>
            <p:cNvPicPr>
              <a:picLocks noChangeAspect="1"/>
            </p:cNvPicPr>
            <p:nvPr/>
          </p:nvPicPr>
          <p:blipFill>
            <a:blip r:embed="rId6"/>
            <a:stretch>
              <a:fillRect/>
            </a:stretch>
          </p:blipFill>
          <p:spPr>
            <a:xfrm>
              <a:off x="8323468" y="2258021"/>
              <a:ext cx="3695148" cy="3054655"/>
            </a:xfrm>
            <a:prstGeom prst="rect">
              <a:avLst/>
            </a:prstGeom>
          </p:spPr>
        </p:pic>
        <p:sp>
          <p:nvSpPr>
            <p:cNvPr id="17" name="Rectangle 16">
              <a:extLst>
                <a:ext uri="{FF2B5EF4-FFF2-40B4-BE49-F238E27FC236}">
                  <a16:creationId xmlns:a16="http://schemas.microsoft.com/office/drawing/2014/main" id="{DF7F3C34-DB55-1F68-DAB4-C4FC0E2DCD46}"/>
                </a:ext>
              </a:extLst>
            </p:cNvPr>
            <p:cNvSpPr/>
            <p:nvPr/>
          </p:nvSpPr>
          <p:spPr>
            <a:xfrm>
              <a:off x="10093098" y="4525217"/>
              <a:ext cx="211873" cy="201353"/>
            </a:xfrm>
            <a:prstGeom prst="rect">
              <a:avLst/>
            </a:prstGeom>
            <a:solidFill>
              <a:srgbClr val="9E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screenshot of a computer&#10;&#10;Description automatically generated">
              <a:extLst>
                <a:ext uri="{FF2B5EF4-FFF2-40B4-BE49-F238E27FC236}">
                  <a16:creationId xmlns:a16="http://schemas.microsoft.com/office/drawing/2014/main" id="{3ED2B3A7-BA39-7881-6303-305F0679EF86}"/>
                </a:ext>
              </a:extLst>
            </p:cNvPr>
            <p:cNvPicPr>
              <a:picLocks noChangeAspect="1"/>
            </p:cNvPicPr>
            <p:nvPr/>
          </p:nvPicPr>
          <p:blipFill rotWithShape="1">
            <a:blip r:embed="rId7"/>
            <a:srcRect t="3879"/>
            <a:stretch/>
          </p:blipFill>
          <p:spPr>
            <a:xfrm>
              <a:off x="8397107" y="2394568"/>
              <a:ext cx="3518109" cy="1942655"/>
            </a:xfrm>
            <a:prstGeom prst="rect">
              <a:avLst/>
            </a:prstGeom>
          </p:spPr>
        </p:pic>
      </p:grpSp>
      <p:sp>
        <p:nvSpPr>
          <p:cNvPr id="19" name="Frame 18">
            <a:extLst>
              <a:ext uri="{FF2B5EF4-FFF2-40B4-BE49-F238E27FC236}">
                <a16:creationId xmlns:a16="http://schemas.microsoft.com/office/drawing/2014/main" id="{C09A714B-8B14-9308-BDFD-8914142F369E}"/>
              </a:ext>
            </a:extLst>
          </p:cNvPr>
          <p:cNvSpPr/>
          <p:nvPr/>
        </p:nvSpPr>
        <p:spPr>
          <a:xfrm>
            <a:off x="8376235" y="2320025"/>
            <a:ext cx="3563696" cy="1015373"/>
          </a:xfrm>
          <a:prstGeom prst="frame">
            <a:avLst>
              <a:gd name="adj1" fmla="val 5113"/>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icture Placeholder 20">
            <a:extLst>
              <a:ext uri="{FF2B5EF4-FFF2-40B4-BE49-F238E27FC236}">
                <a16:creationId xmlns:a16="http://schemas.microsoft.com/office/drawing/2014/main" id="{597FE793-48D4-D914-BF52-A0E0A0389D32}"/>
              </a:ext>
            </a:extLst>
          </p:cNvPr>
          <p:cNvSpPr>
            <a:spLocks noGrp="1"/>
          </p:cNvSpPr>
          <p:nvPr>
            <p:ph type="pic" sz="quarter" idx="13"/>
          </p:nvPr>
        </p:nvSpPr>
        <p:spPr/>
      </p:sp>
    </p:spTree>
    <p:extLst>
      <p:ext uri="{BB962C8B-B14F-4D97-AF65-F5344CB8AC3E}">
        <p14:creationId xmlns:p14="http://schemas.microsoft.com/office/powerpoint/2010/main" val="111367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B9E8-A89C-2816-872A-D0043C2C7DE3}"/>
              </a:ext>
            </a:extLst>
          </p:cNvPr>
          <p:cNvSpPr>
            <a:spLocks noGrp="1"/>
          </p:cNvSpPr>
          <p:nvPr>
            <p:ph type="title"/>
          </p:nvPr>
        </p:nvSpPr>
        <p:spPr/>
        <p:txBody>
          <a:bodyPr/>
          <a:lstStyle/>
          <a:p>
            <a:r>
              <a:rPr lang="en-US" sz="3600" b="1" dirty="0">
                <a:latin typeface="Poppins"/>
                <a:ea typeface="+mj-lt"/>
                <a:cs typeface="Poppins"/>
              </a:rPr>
              <a:t>DATA MARKETING SOLUTIONS</a:t>
            </a:r>
            <a:endParaRPr lang="en-US" sz="3600" b="1" dirty="0">
              <a:latin typeface="Poppins"/>
              <a:ea typeface="Calibri Light"/>
              <a:cs typeface="Poppins"/>
            </a:endParaRPr>
          </a:p>
        </p:txBody>
      </p:sp>
    </p:spTree>
    <p:extLst>
      <p:ext uri="{BB962C8B-B14F-4D97-AF65-F5344CB8AC3E}">
        <p14:creationId xmlns:p14="http://schemas.microsoft.com/office/powerpoint/2010/main" val="3239245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eNewsletter Sell Sheet - Informa Engage " id="{C41E7A24-BDC2-7F46-BF0F-793D754A7E6E}" vid="{199BEE60-9CF9-474B-B263-73CB2A0BB7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4DFA1171D4D448967A63CF2D518F7" ma:contentTypeVersion="19" ma:contentTypeDescription="Create a new document." ma:contentTypeScope="" ma:versionID="278dc18ad0b47ebd3a47807f0ae41485">
  <xsd:schema xmlns:xsd="http://www.w3.org/2001/XMLSchema" xmlns:xs="http://www.w3.org/2001/XMLSchema" xmlns:p="http://schemas.microsoft.com/office/2006/metadata/properties" xmlns:ns2="4b06b4a7-f12f-40fd-8b04-afe58d89f476" xmlns:ns3="68688849-7522-4b76-a96f-9bce81760586" targetNamespace="http://schemas.microsoft.com/office/2006/metadata/properties" ma:root="true" ma:fieldsID="e26fbf35596f944ae6ff3c59ed0114aa" ns2:_="" ns3:_="">
    <xsd:import namespace="4b06b4a7-f12f-40fd-8b04-afe58d89f476"/>
    <xsd:import namespace="68688849-7522-4b76-a96f-9bce81760586"/>
    <xsd:element name="properties">
      <xsd:complexType>
        <xsd:sequence>
          <xsd:element name="documentManagement">
            <xsd:complexType>
              <xsd:all>
                <xsd:element ref="ns2:Link" minOccurs="0"/>
                <xsd:element ref="ns2:MediaServiceMetadata" minOccurs="0"/>
                <xsd:element ref="ns2:MediaServiceFastMetadata" minOccurs="0"/>
                <xsd:element ref="ns2:Presentation_x0020_Info"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SearchProperties" minOccurs="0"/>
                <xsd:element ref="ns2:Image"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6b4a7-f12f-40fd-8b04-afe58d89f476" elementFormDefault="qualified">
    <xsd:import namespace="http://schemas.microsoft.com/office/2006/documentManagement/types"/>
    <xsd:import namespace="http://schemas.microsoft.com/office/infopath/2007/PartnerControls"/>
    <xsd:element name="Link" ma:index="2"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esentation_x0020_Info" ma:index="10" nillable="true" ma:displayName="Presentation Info" ma:hidden="true" ma:internalName="Presentation_x0020_Info" ma:readOnly="fals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Image" ma:index="19" nillable="true" ma:displayName="Image" ma:format="Thumbnail" ma:hidden="true" ma:internalName="Image" ma:readOnly="fals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688849-7522-4b76-a96f-9bce81760586"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3fbeb24b-1749-4e01-a89d-5d81a399b180}" ma:internalName="TaxCatchAll" ma:showField="CatchAllData" ma:web="68688849-7522-4b76-a96f-9bce817605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nk xmlns="4b06b4a7-f12f-40fd-8b04-afe58d89f476">
      <Url xsi:nil="true"/>
      <Description xsi:nil="true"/>
    </Link>
    <Presentation_x0020_Info xmlns="4b06b4a7-f12f-40fd-8b04-afe58d89f476" xsi:nil="true"/>
    <lcf76f155ced4ddcb4097134ff3c332f xmlns="4b06b4a7-f12f-40fd-8b04-afe58d89f476">
      <Terms xmlns="http://schemas.microsoft.com/office/infopath/2007/PartnerControls"/>
    </lcf76f155ced4ddcb4097134ff3c332f>
    <Image xmlns="4b06b4a7-f12f-40fd-8b04-afe58d89f476" xsi:nil="true"/>
    <TaxCatchAll xmlns="68688849-7522-4b76-a96f-9bce81760586" xsi:nil="true"/>
  </documentManagement>
</p:properties>
</file>

<file path=customXml/itemProps1.xml><?xml version="1.0" encoding="utf-8"?>
<ds:datastoreItem xmlns:ds="http://schemas.openxmlformats.org/officeDocument/2006/customXml" ds:itemID="{34F4F1F5-0C07-4E82-A5C9-60278AC255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6b4a7-f12f-40fd-8b04-afe58d89f476"/>
    <ds:schemaRef ds:uri="68688849-7522-4b76-a96f-9bce817605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CAC3A7-3616-4097-80BB-DE160EB8F0EE}">
  <ds:schemaRefs>
    <ds:schemaRef ds:uri="http://schemas.microsoft.com/sharepoint/v3/contenttype/forms"/>
  </ds:schemaRefs>
</ds:datastoreItem>
</file>

<file path=customXml/itemProps3.xml><?xml version="1.0" encoding="utf-8"?>
<ds:datastoreItem xmlns:ds="http://schemas.openxmlformats.org/officeDocument/2006/customXml" ds:itemID="{F674649C-51BA-4124-98BA-B604CCEF9A69}">
  <ds:schemaRefs>
    <ds:schemaRef ds:uri="http://schemas.microsoft.com/office/2006/metadata/properties"/>
    <ds:schemaRef ds:uri="http://schemas.microsoft.com/office/infopath/2007/PartnerControls"/>
    <ds:schemaRef ds:uri="4b06b4a7-f12f-40fd-8b04-afe58d89f476"/>
    <ds:schemaRef ds:uri="68688849-7522-4b76-a96f-9bce81760586"/>
  </ds:schemaRefs>
</ds:datastoreItem>
</file>

<file path=docProps/app.xml><?xml version="1.0" encoding="utf-8"?>
<Properties xmlns="http://schemas.openxmlformats.org/officeDocument/2006/extended-properties" xmlns:vt="http://schemas.openxmlformats.org/officeDocument/2006/docPropsVTypes">
  <TotalTime>3581</TotalTime>
  <Words>5562</Words>
  <Application>Microsoft Office PowerPoint</Application>
  <PresentationFormat>Widescreen</PresentationFormat>
  <Paragraphs>401</Paragraphs>
  <Slides>57</Slides>
  <Notes>2</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Office Theme</vt:lpstr>
      <vt:lpstr>Office Theme</vt:lpstr>
      <vt:lpstr>PowerPoint Presentation</vt:lpstr>
      <vt:lpstr>ADVERTISING SOLUTIONS</vt:lpstr>
      <vt:lpstr>PowerPoint Presentation</vt:lpstr>
      <vt:lpstr>PowerPoint Presentation</vt:lpstr>
      <vt:lpstr>PowerPoint Presentation</vt:lpstr>
      <vt:lpstr>PowerPoint Presentation</vt:lpstr>
      <vt:lpstr>PowerPoint Presentation</vt:lpstr>
      <vt:lpstr>PowerPoint Presentation</vt:lpstr>
      <vt:lpstr>DATA MARKETING SOLUTIONS</vt:lpstr>
      <vt:lpstr>PowerPoint Presentation</vt:lpstr>
      <vt:lpstr>PowerPoint Presentation</vt:lpstr>
      <vt:lpstr>PowerPoint Presentation</vt:lpstr>
      <vt:lpstr>PowerPoint Presentation</vt:lpstr>
      <vt:lpstr>CONTENT MARKETING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 SERVICES</vt:lpstr>
      <vt:lpstr>PowerPoint Presentation</vt:lpstr>
      <vt:lpstr>PowerPoint Presentation</vt:lpstr>
      <vt:lpstr>PowerPoint Presentation</vt:lpstr>
      <vt:lpstr>PowerPoint Presentation</vt:lpstr>
      <vt:lpstr>RESEARCH SOLUTIONS</vt:lpstr>
      <vt:lpstr>PowerPoint Presentation</vt:lpstr>
      <vt:lpstr>PowerPoint Presentation</vt:lpstr>
      <vt:lpstr>PowerPoint Presentation</vt:lpstr>
      <vt:lpstr>PowerPoint Presentation</vt:lpstr>
      <vt:lpstr>PowerPoint Presentation</vt:lpstr>
      <vt:lpstr>WEBINAR &amp; VIRTUAL EXPERIENCE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ACCOUNT-BASED MARKETING CAPABILITIES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Whittington, Lauren Heath</dc:creator>
  <cp:keywords/>
  <dc:description/>
  <cp:lastModifiedBy>Whittington, Lauren Heath</cp:lastModifiedBy>
  <cp:revision>64</cp:revision>
  <dcterms:created xsi:type="dcterms:W3CDTF">2023-02-01T15:58:20Z</dcterms:created>
  <dcterms:modified xsi:type="dcterms:W3CDTF">2023-07-11T00:33:51Z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Information Classification: General</vt:lpwstr>
  </property>
  <property fmtid="{D5CDD505-2E9C-101B-9397-08002B2CF9AE}" pid="4" name="MSIP_Label_e1b4a6d7-967f-4d55-9d13-d94940dabb24_Enabled">
    <vt:lpwstr>true</vt:lpwstr>
  </property>
  <property fmtid="{D5CDD505-2E9C-101B-9397-08002B2CF9AE}" pid="5" name="MSIP_Label_e1b4a6d7-967f-4d55-9d13-d94940dabb24_SetDate">
    <vt:lpwstr>2023-02-01T16:30:06Z</vt:lpwstr>
  </property>
  <property fmtid="{D5CDD505-2E9C-101B-9397-08002B2CF9AE}" pid="6" name="MSIP_Label_e1b4a6d7-967f-4d55-9d13-d94940dabb24_Method">
    <vt:lpwstr>Privileged</vt:lpwstr>
  </property>
  <property fmtid="{D5CDD505-2E9C-101B-9397-08002B2CF9AE}" pid="7" name="MSIP_Label_e1b4a6d7-967f-4d55-9d13-d94940dabb24_Name">
    <vt:lpwstr>e1b4a6d7-967f-4d55-9d13-d94940dabb24</vt:lpwstr>
  </property>
  <property fmtid="{D5CDD505-2E9C-101B-9397-08002B2CF9AE}" pid="8" name="MSIP_Label_e1b4a6d7-967f-4d55-9d13-d94940dabb24_SiteId">
    <vt:lpwstr>2567d566-604c-408a-8a60-55d0dc9d9d6b</vt:lpwstr>
  </property>
  <property fmtid="{D5CDD505-2E9C-101B-9397-08002B2CF9AE}" pid="9" name="MSIP_Label_e1b4a6d7-967f-4d55-9d13-d94940dabb24_ActionId">
    <vt:lpwstr>3a53a725-c2d2-4e5c-bcc7-5b64dbc01ecd</vt:lpwstr>
  </property>
  <property fmtid="{D5CDD505-2E9C-101B-9397-08002B2CF9AE}" pid="10" name="MSIP_Label_e1b4a6d7-967f-4d55-9d13-d94940dabb24_ContentBits">
    <vt:lpwstr>0</vt:lpwstr>
  </property>
  <property fmtid="{D5CDD505-2E9C-101B-9397-08002B2CF9AE}" pid="11" name="ContentTypeId">
    <vt:lpwstr>0x0101006814DFA1171D4D448967A63CF2D518F7</vt:lpwstr>
  </property>
  <property fmtid="{D5CDD505-2E9C-101B-9397-08002B2CF9AE}" pid="12" name="MediaServiceImageTags">
    <vt:lpwstr/>
  </property>
</Properties>
</file>